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  <p:sldMasterId id="2147483746" r:id="rId5"/>
    <p:sldMasterId id="2147483759" r:id="rId6"/>
    <p:sldMasterId id="2147483772" r:id="rId7"/>
    <p:sldMasterId id="2147483784" r:id="rId8"/>
  </p:sldMasterIdLst>
  <p:notesMasterIdLst>
    <p:notesMasterId r:id="rId44"/>
  </p:notesMasterIdLst>
  <p:sldIdLst>
    <p:sldId id="531" r:id="rId9"/>
    <p:sldId id="544" r:id="rId10"/>
    <p:sldId id="439" r:id="rId11"/>
    <p:sldId id="524" r:id="rId12"/>
    <p:sldId id="545" r:id="rId13"/>
    <p:sldId id="327" r:id="rId14"/>
    <p:sldId id="471" r:id="rId15"/>
    <p:sldId id="389" r:id="rId16"/>
    <p:sldId id="362" r:id="rId17"/>
    <p:sldId id="413" r:id="rId18"/>
    <p:sldId id="438" r:id="rId19"/>
    <p:sldId id="340" r:id="rId20"/>
    <p:sldId id="535" r:id="rId21"/>
    <p:sldId id="534" r:id="rId22"/>
    <p:sldId id="256" r:id="rId23"/>
    <p:sldId id="257" r:id="rId24"/>
    <p:sldId id="258" r:id="rId25"/>
    <p:sldId id="556" r:id="rId26"/>
    <p:sldId id="260" r:id="rId27"/>
    <p:sldId id="261" r:id="rId28"/>
    <p:sldId id="553" r:id="rId29"/>
    <p:sldId id="547" r:id="rId30"/>
    <p:sldId id="550" r:id="rId31"/>
    <p:sldId id="551" r:id="rId32"/>
    <p:sldId id="552" r:id="rId33"/>
    <p:sldId id="499" r:id="rId34"/>
    <p:sldId id="506" r:id="rId35"/>
    <p:sldId id="538" r:id="rId36"/>
    <p:sldId id="540" r:id="rId37"/>
    <p:sldId id="541" r:id="rId38"/>
    <p:sldId id="353" r:id="rId39"/>
    <p:sldId id="529" r:id="rId40"/>
    <p:sldId id="528" r:id="rId41"/>
    <p:sldId id="530" r:id="rId42"/>
    <p:sldId id="557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CFFD28F4-78CA-4813-AB43-822417E2BFA6}">
          <p14:sldIdLst/>
        </p14:section>
        <p14:section name="Abschnitt ohne Titel" id="{90B1894B-DD84-4872-B7BC-5211997838D9}">
          <p14:sldIdLst>
            <p14:sldId id="531"/>
            <p14:sldId id="544"/>
            <p14:sldId id="439"/>
            <p14:sldId id="524"/>
            <p14:sldId id="545"/>
            <p14:sldId id="327"/>
            <p14:sldId id="471"/>
            <p14:sldId id="389"/>
            <p14:sldId id="362"/>
            <p14:sldId id="413"/>
            <p14:sldId id="438"/>
            <p14:sldId id="340"/>
            <p14:sldId id="535"/>
          </p14:sldIdLst>
        </p14:section>
        <p14:section name="#2 - individual differences" id="{AB34DEE5-B5C1-415F-B121-5A62749D6D36}">
          <p14:sldIdLst>
            <p14:sldId id="534"/>
            <p14:sldId id="256"/>
            <p14:sldId id="257"/>
            <p14:sldId id="258"/>
            <p14:sldId id="556"/>
            <p14:sldId id="260"/>
            <p14:sldId id="261"/>
            <p14:sldId id="553"/>
            <p14:sldId id="547"/>
            <p14:sldId id="550"/>
            <p14:sldId id="551"/>
            <p14:sldId id="552"/>
            <p14:sldId id="499"/>
          </p14:sldIdLst>
        </p14:section>
        <p14:section name="Results #1" id="{E67EA1AA-8015-4C24-A355-2E33C7849F76}">
          <p14:sldIdLst>
            <p14:sldId id="506"/>
            <p14:sldId id="538"/>
            <p14:sldId id="540"/>
            <p14:sldId id="541"/>
            <p14:sldId id="353"/>
            <p14:sldId id="529"/>
            <p14:sldId id="528"/>
            <p14:sldId id="530"/>
            <p14:sldId id="557"/>
          </p14:sldIdLst>
        </p14:section>
        <p14:section name="on top stuff" id="{479D7BDE-350B-46C4-ADC5-FFC726EB2293}">
          <p14:sldIdLst/>
        </p14:section>
        <p14:section name="savespace" id="{C69323A9-0E57-4996-AAD8-20E90807FDF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C2"/>
    <a:srgbClr val="E9E9E9"/>
    <a:srgbClr val="C60C0C"/>
    <a:srgbClr val="CD544D"/>
    <a:srgbClr val="CD534C"/>
    <a:srgbClr val="868686"/>
    <a:srgbClr val="EFC000"/>
    <a:srgbClr val="324C6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74697" autoAdjust="0"/>
  </p:normalViewPr>
  <p:slideViewPr>
    <p:cSldViewPr snapToGrid="0">
      <p:cViewPr varScale="1">
        <p:scale>
          <a:sx n="82" d="100"/>
          <a:sy n="82" d="100"/>
        </p:scale>
        <p:origin x="1776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64318-F65A-499E-B19C-B57F1A49062D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34A88-FA0F-45B8-91A6-C9194769904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0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513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41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120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380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383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en-GB" b="1" i="0" dirty="0">
                <a:solidFill>
                  <a:srgbClr val="D1D5DB"/>
                </a:solidFill>
                <a:effectLst/>
                <a:latin typeface="Söhne"/>
              </a:rPr>
            </a:br>
            <a:br>
              <a:rPr lang="en-GB" b="1" i="0" dirty="0">
                <a:solidFill>
                  <a:srgbClr val="D1D5DB"/>
                </a:solidFill>
                <a:effectLst/>
                <a:latin typeface="Söhne"/>
              </a:rPr>
            </a:br>
            <a:endParaRPr lang="en-GB" b="1" i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760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2054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543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200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015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939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540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0526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557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786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163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764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118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902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103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GB" sz="1200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950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00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1" i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865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34A88-FA0F-45B8-91A6-C9194769904C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3304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13568-F95D-41F0-B30C-35D2E072D76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09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13568-F95D-41F0-B30C-35D2E072D7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9710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13568-F95D-41F0-B30C-35D2E072D7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9566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13568-F95D-41F0-B30C-35D2E072D7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549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13568-F95D-41F0-B30C-35D2E072D76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634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b="1" i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471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200" i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578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693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8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456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1800" y="1165225"/>
            <a:ext cx="5588000" cy="31448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C38A8B5-FFB3-43E9-84F8-8599C6C7846C}" type="slidenum">
              <a:rPr lang="de-DE" smtClean="0"/>
              <a:pPr lvl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450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FE915-6F63-475F-AEF3-292EDAD54A0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21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644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693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25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57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43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165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790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73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246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836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01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8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29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8523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260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0559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485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861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815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001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661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50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882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888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414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768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943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714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7029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690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80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956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48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148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206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94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42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93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0606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42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68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F3AA6084-5A17-4DF0-99FA-9B12FE16AC92}"/>
              </a:ext>
            </a:extLst>
          </p:cNvPr>
          <p:cNvSpPr/>
          <p:nvPr/>
        </p:nvSpPr>
        <p:spPr>
          <a:xfrm>
            <a:off x="4770534" y="2024845"/>
            <a:ext cx="7421467" cy="4833157"/>
          </a:xfrm>
          <a:custGeom>
            <a:avLst/>
            <a:gdLst>
              <a:gd name="connsiteX0" fmla="*/ 7411942 w 7421467"/>
              <a:gd name="connsiteY0" fmla="*/ 0 h 4833157"/>
              <a:gd name="connsiteX1" fmla="*/ 7421467 w 7421467"/>
              <a:gd name="connsiteY1" fmla="*/ 241 h 4833157"/>
              <a:gd name="connsiteX2" fmla="*/ 7421467 w 7421467"/>
              <a:gd name="connsiteY2" fmla="*/ 4833157 h 4833157"/>
              <a:gd name="connsiteX3" fmla="*/ 0 w 7421467"/>
              <a:gd name="connsiteY3" fmla="*/ 4833157 h 4833157"/>
              <a:gd name="connsiteX4" fmla="*/ 110690 w 7421467"/>
              <a:gd name="connsiteY4" fmla="*/ 4588316 h 4833157"/>
              <a:gd name="connsiteX5" fmla="*/ 7411942 w 7421467"/>
              <a:gd name="connsiteY5" fmla="*/ 0 h 483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1467" h="4833157">
                <a:moveTo>
                  <a:pt x="7411942" y="0"/>
                </a:moveTo>
                <a:lnTo>
                  <a:pt x="7421467" y="241"/>
                </a:lnTo>
                <a:lnTo>
                  <a:pt x="7421467" y="4833157"/>
                </a:lnTo>
                <a:lnTo>
                  <a:pt x="0" y="4833157"/>
                </a:lnTo>
                <a:lnTo>
                  <a:pt x="110690" y="4588316"/>
                </a:lnTo>
                <a:cubicBezTo>
                  <a:pt x="1418845" y="1873453"/>
                  <a:pt x="4196610" y="0"/>
                  <a:pt x="741194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1700" spc="3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373" y="2295098"/>
            <a:ext cx="7992888" cy="1469814"/>
          </a:xfrm>
        </p:spPr>
        <p:txBody>
          <a:bodyPr anchor="t"/>
          <a:lstStyle>
            <a:lvl1pPr algn="l">
              <a:spcBef>
                <a:spcPts val="0"/>
              </a:spcBef>
              <a:spcAft>
                <a:spcPts val="0"/>
              </a:spcAft>
              <a:defRPr sz="4400" spc="8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373" y="3915278"/>
            <a:ext cx="6433129" cy="929754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5F13FFA-4861-486F-A58D-D9EB08D64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374" y="5013177"/>
            <a:ext cx="4968550" cy="115267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D6141A-43A8-45D6-B5D6-DB3F5A242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2" y="466757"/>
            <a:ext cx="1772132" cy="115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87309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BC08468-0CA3-47F9-BB7C-6D01CE3C79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0535" y="2024846"/>
            <a:ext cx="7421466" cy="4833155"/>
          </a:xfrm>
          <a:custGeom>
            <a:avLst/>
            <a:gdLst>
              <a:gd name="connsiteX0" fmla="*/ 7411941 w 7421466"/>
              <a:gd name="connsiteY0" fmla="*/ 0 h 4833155"/>
              <a:gd name="connsiteX1" fmla="*/ 7421466 w 7421466"/>
              <a:gd name="connsiteY1" fmla="*/ 241 h 4833155"/>
              <a:gd name="connsiteX2" fmla="*/ 7421466 w 7421466"/>
              <a:gd name="connsiteY2" fmla="*/ 4833155 h 4833155"/>
              <a:gd name="connsiteX3" fmla="*/ 0 w 7421466"/>
              <a:gd name="connsiteY3" fmla="*/ 4833155 h 4833155"/>
              <a:gd name="connsiteX4" fmla="*/ 110689 w 7421466"/>
              <a:gd name="connsiteY4" fmla="*/ 4588316 h 4833155"/>
              <a:gd name="connsiteX5" fmla="*/ 7411941 w 7421466"/>
              <a:gd name="connsiteY5" fmla="*/ 0 h 483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1466" h="4833155">
                <a:moveTo>
                  <a:pt x="7411941" y="0"/>
                </a:moveTo>
                <a:lnTo>
                  <a:pt x="7421466" y="241"/>
                </a:lnTo>
                <a:lnTo>
                  <a:pt x="7421466" y="4833155"/>
                </a:lnTo>
                <a:lnTo>
                  <a:pt x="0" y="4833155"/>
                </a:lnTo>
                <a:lnTo>
                  <a:pt x="110689" y="4588316"/>
                </a:lnTo>
                <a:cubicBezTo>
                  <a:pt x="1418844" y="1873453"/>
                  <a:pt x="4196609" y="0"/>
                  <a:pt x="741194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373" y="2295098"/>
            <a:ext cx="7992888" cy="1469814"/>
          </a:xfrm>
        </p:spPr>
        <p:txBody>
          <a:bodyPr anchor="t"/>
          <a:lstStyle>
            <a:lvl1pPr algn="l">
              <a:spcBef>
                <a:spcPts val="0"/>
              </a:spcBef>
              <a:spcAft>
                <a:spcPts val="0"/>
              </a:spcAft>
              <a:defRPr sz="4400" spc="8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373" y="3915278"/>
            <a:ext cx="6433129" cy="929754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5F13FFA-4861-486F-A58D-D9EB08D64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374" y="5013177"/>
            <a:ext cx="4968550" cy="115267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D6141A-43A8-45D6-B5D6-DB3F5A2427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2" y="466757"/>
            <a:ext cx="1772132" cy="115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4416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0" y="1268760"/>
            <a:ext cx="8604250" cy="1476164"/>
          </a:xfrm>
        </p:spPr>
        <p:txBody>
          <a:bodyPr/>
          <a:lstStyle>
            <a:lvl1pPr>
              <a:defRPr sz="4400" spc="8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60CC760-EBF5-4E69-B01B-A0CE7B6B93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63750" y="2881610"/>
            <a:ext cx="8604250" cy="1231466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667664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889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1" y="812824"/>
            <a:ext cx="8604250" cy="558010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Bildplatzhalter 7">
            <a:extLst>
              <a:ext uri="{FF2B5EF4-FFF2-40B4-BE49-F238E27FC236}">
                <a16:creationId xmlns:a16="http://schemas.microsoft.com/office/drawing/2014/main" id="{AAA3DF5A-AAAE-4747-B95D-44DDC7CBEB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3750" y="1484784"/>
            <a:ext cx="10128251" cy="417646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273831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67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4104000" cy="4608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4052" y="1557338"/>
            <a:ext cx="4103949" cy="4608513"/>
          </a:xfrm>
        </p:spPr>
        <p:txBody>
          <a:bodyPr/>
          <a:lstStyle>
            <a:lvl1pPr>
              <a:defRPr spc="30" baseline="0"/>
            </a:lvl1pPr>
            <a:lvl2pPr>
              <a:defRPr spc="30" baseline="0"/>
            </a:lvl2pPr>
            <a:lvl3pPr>
              <a:defRPr spc="30" baseline="0"/>
            </a:lvl3pPr>
            <a:lvl4pPr>
              <a:defRPr spc="30" baseline="0"/>
            </a:lvl4pPr>
            <a:lvl5pPr>
              <a:defRPr spc="3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33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Bild (bre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4284278" cy="4608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5CA90898-2F68-4C13-9E2E-E02AF4DD76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0057" y="1557336"/>
            <a:ext cx="5591944" cy="370786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442434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750" y="1557338"/>
            <a:ext cx="5832450" cy="4608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448A72F-7758-4846-BF2E-9F2F2C0FDE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0236" y="0"/>
            <a:ext cx="3971764" cy="6021288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B88B8F-7465-465A-92A9-85A1AB07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1" y="938374"/>
            <a:ext cx="5832450" cy="43839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6238303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617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3288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6D399-AF62-AF25-3B64-43596AD76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C2FE5-999E-EA1E-00A5-5B3C2E99C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F240D-4B32-C7D0-10F0-4608DFEE4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AA1B-2AD2-4F78-AF3E-DB62FE4FE79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05DFD-5DCF-CC88-A336-B1E80A37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0910F-5D65-8F87-6118-89A7CCD2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111C2-72E3-481D-A150-8027CA739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0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6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3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34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09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3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38A49F3-CA26-4494-A358-5688440A9285}" type="datetimeFigureOut">
              <a:rPr lang="de-DE" smtClean="0"/>
              <a:t>07.12.2023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2FF5252-F705-4405-959D-BDCFE27347A6}" type="slidenum">
              <a:rPr lang="de-DE" smtClean="0"/>
              <a:t>‹#›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03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C9E07F4F-6376-4EE4-AB3E-76EA17C18ECD}"/>
              </a:ext>
            </a:extLst>
          </p:cNvPr>
          <p:cNvSpPr/>
          <p:nvPr/>
        </p:nvSpPr>
        <p:spPr>
          <a:xfrm>
            <a:off x="0" y="0"/>
            <a:ext cx="14509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de-DE" sz="1700" spc="30" dirty="0" err="1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172AF8F0-8DAD-4538-BC1D-E3B87187CF41}"/>
              </a:ext>
            </a:extLst>
          </p:cNvPr>
          <p:cNvSpPr/>
          <p:nvPr/>
        </p:nvSpPr>
        <p:spPr>
          <a:xfrm>
            <a:off x="0" y="2977768"/>
            <a:ext cx="1450975" cy="3880232"/>
          </a:xfrm>
          <a:custGeom>
            <a:avLst/>
            <a:gdLst>
              <a:gd name="connsiteX0" fmla="*/ 1450975 w 1450975"/>
              <a:gd name="connsiteY0" fmla="*/ 0 h 3880232"/>
              <a:gd name="connsiteX1" fmla="*/ 1450975 w 1450975"/>
              <a:gd name="connsiteY1" fmla="*/ 3880232 h 3880232"/>
              <a:gd name="connsiteX2" fmla="*/ 0 w 1450975"/>
              <a:gd name="connsiteY2" fmla="*/ 3880232 h 3880232"/>
              <a:gd name="connsiteX3" fmla="*/ 0 w 1450975"/>
              <a:gd name="connsiteY3" fmla="*/ 982332 h 3880232"/>
              <a:gd name="connsiteX4" fmla="*/ 80748 w 1450975"/>
              <a:gd name="connsiteY4" fmla="*/ 912387 h 3880232"/>
              <a:gd name="connsiteX5" fmla="*/ 1372159 w 1450975"/>
              <a:gd name="connsiteY5" fmla="*/ 40367 h 388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975" h="3880232">
                <a:moveTo>
                  <a:pt x="1450975" y="0"/>
                </a:moveTo>
                <a:lnTo>
                  <a:pt x="1450975" y="3880232"/>
                </a:lnTo>
                <a:lnTo>
                  <a:pt x="0" y="3880232"/>
                </a:lnTo>
                <a:lnTo>
                  <a:pt x="0" y="982332"/>
                </a:lnTo>
                <a:lnTo>
                  <a:pt x="80748" y="912387"/>
                </a:lnTo>
                <a:cubicBezTo>
                  <a:pt x="480793" y="582240"/>
                  <a:pt x="913073" y="289757"/>
                  <a:pt x="1372159" y="403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de-DE" sz="1700" spc="30" dirty="0" err="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62921" y="938374"/>
            <a:ext cx="8605080" cy="438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3750" y="1557338"/>
            <a:ext cx="8604251" cy="4608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D872A42-BB1C-49BB-A53E-DC69F0F431DE}"/>
              </a:ext>
            </a:extLst>
          </p:cNvPr>
          <p:cNvSpPr/>
          <p:nvPr/>
        </p:nvSpPr>
        <p:spPr>
          <a:xfrm>
            <a:off x="299357" y="6302177"/>
            <a:ext cx="1044116" cy="15115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ts val="1200"/>
              </a:lnSpc>
            </a:pPr>
            <a:r>
              <a:rPr lang="de-DE" sz="900" b="1" spc="20" baseline="0" dirty="0">
                <a:solidFill>
                  <a:schemeClr val="bg1"/>
                </a:solidFill>
              </a:rPr>
              <a:t>Page </a:t>
            </a:r>
            <a:fld id="{B68CA67E-C928-4610-8613-D29F25DDB709}" type="slidenum">
              <a:rPr lang="de-DE" sz="900" b="1" spc="20" baseline="0" smtClean="0">
                <a:solidFill>
                  <a:schemeClr val="bg1"/>
                </a:solidFill>
              </a:rPr>
              <a:t>‹#›</a:t>
            </a:fld>
            <a:r>
              <a:rPr lang="de-DE" sz="900" b="1" spc="20" baseline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40C3931-080E-49C4-BBA5-6BE341C11B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4" y="299033"/>
            <a:ext cx="911476" cy="591546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4ACEC744-5975-4C66-8B94-18F60448BD0F}"/>
              </a:ext>
            </a:extLst>
          </p:cNvPr>
          <p:cNvSpPr/>
          <p:nvPr/>
        </p:nvSpPr>
        <p:spPr>
          <a:xfrm>
            <a:off x="299357" y="6459686"/>
            <a:ext cx="900411" cy="20761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ts val="1200"/>
              </a:lnSpc>
            </a:pPr>
            <a:fld id="{9DA6B11C-08A4-4714-94B2-B07C9C1922F9}" type="datetime1">
              <a:rPr lang="de-DE" sz="900" b="0" spc="20" baseline="0" smtClean="0">
                <a:solidFill>
                  <a:schemeClr val="bg1"/>
                </a:solidFill>
              </a:rPr>
              <a:t>07.12.2023</a:t>
            </a:fld>
            <a:endParaRPr lang="de-DE" sz="900" b="0" spc="2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0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spc="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7800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184150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7800" algn="l" defTabSz="91440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1974850" indent="-177800" algn="l" defTabSz="628650" rtl="0" eaLnBrk="1" latinLnBrk="0" hangingPunct="1">
        <a:lnSpc>
          <a:spcPct val="1100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0">
          <p15:clr>
            <a:srgbClr val="F26B43"/>
          </p15:clr>
        </p15:guide>
        <p15:guide id="2" pos="6720">
          <p15:clr>
            <a:srgbClr val="F26B43"/>
          </p15:clr>
        </p15:guide>
        <p15:guide id="3" orient="horz" pos="981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pos="9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.png"/><Relationship Id="rId5" Type="http://schemas.openxmlformats.org/officeDocument/2006/relationships/hyperlink" Target="https://www.pexels.com/photo/audience-band-celebrate-drums-2747444/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5.png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hyperlink" Target="https://betterhealthwhileaging.net/hearing-loss-in-agin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hyperlink" Target="https://betterhealthwhileaging.net/hearing-loss-in-agin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hyperlink" Target="https://betterhealthwhileaging.net/hearing-loss-in-agin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jpg"/><Relationship Id="rId11" Type="http://schemas.openxmlformats.org/officeDocument/2006/relationships/image" Target="../media/image42.jp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43.png"/><Relationship Id="rId7" Type="http://schemas.openxmlformats.org/officeDocument/2006/relationships/image" Target="../media/image35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svg"/><Relationship Id="rId11" Type="http://schemas.openxmlformats.org/officeDocument/2006/relationships/hyperlink" Target="https://betterhealthwhileaging.net/hearing-loss-in-aging/" TargetMode="External"/><Relationship Id="rId5" Type="http://schemas.openxmlformats.org/officeDocument/2006/relationships/image" Target="../media/image45.png"/><Relationship Id="rId15" Type="http://schemas.openxmlformats.org/officeDocument/2006/relationships/image" Target="../media/image42.jpg"/><Relationship Id="rId10" Type="http://schemas.openxmlformats.org/officeDocument/2006/relationships/image" Target="../media/image38.jpeg"/><Relationship Id="rId4" Type="http://schemas.openxmlformats.org/officeDocument/2006/relationships/image" Target="../media/image44.sv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8.png"/><Relationship Id="rId7" Type="http://schemas.openxmlformats.org/officeDocument/2006/relationships/hyperlink" Target="https://betterhealthwhileaging.net/hearing-loss-in-agin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hyperlink" Target="https://www.pexels.com/photo/audience-band-celebrate-drums-2747444/" TargetMode="External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hyperlink" Target="https://betterhealthwhileaging.net/hearing-loss-in-agin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49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hyperlink" Target="https://betterhealthwhileaging.net/hearing-loss-in-agin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hyperlink" Target="https://betterhealthwhileaging.net/hearing-loss-in-agin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jp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hyperlink" Target="https://betterhealthwhileaging.net/hearing-loss-in-aging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jp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hyperlink" Target="https://betterhealthwhileaging.net/hearing-loss-in-agin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jp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8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9.png"/><Relationship Id="rId7" Type="http://schemas.openxmlformats.org/officeDocument/2006/relationships/hyperlink" Target="https://betterhealthwhileaging.net/hearing-loss-in-agin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jp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8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3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1/1.1909628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doi.org/10.1016/j.heares.2016.11.004" TargetMode="External"/><Relationship Id="rId5" Type="http://schemas.openxmlformats.org/officeDocument/2006/relationships/hyperlink" Target="https://doi.org/10.1080/0361073X.2019.1693008" TargetMode="External"/><Relationship Id="rId4" Type="http://schemas.openxmlformats.org/officeDocument/2006/relationships/hyperlink" Target="https://doi.org/10.1016/j.brainres.2007.08.067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17-03586-z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doi.org/10.1038/s41598-019-46728-1" TargetMode="External"/><Relationship Id="rId4" Type="http://schemas.openxmlformats.org/officeDocument/2006/relationships/hyperlink" Target="https://doi.org/10.3758/s13428-019-01225-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1/2020.07.21.214395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doi.org/10.1080/14992027.2020.1783584" TargetMode="External"/><Relationship Id="rId5" Type="http://schemas.openxmlformats.org/officeDocument/2006/relationships/hyperlink" Target="https://doi.org/10.1177/2331216520945826" TargetMode="External"/><Relationship Id="rId4" Type="http://schemas.openxmlformats.org/officeDocument/2006/relationships/hyperlink" Target="https://doi.org/10.3389/fnhum.2011.0015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1/10.0006574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4D9AB222-4F5B-4C30-BF30-6CA082F2B0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857"/>
                    </a14:imgEffect>
                    <a14:imgEffect>
                      <a14:saturation sa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31117" t="-92626" b="1205"/>
          <a:stretch/>
        </p:blipFill>
        <p:spPr>
          <a:xfrm>
            <a:off x="-3805084" y="-8724900"/>
            <a:ext cx="15997084" cy="155829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C4AEDA-2781-4FE9-B74D-4915EA129A22}"/>
              </a:ext>
            </a:extLst>
          </p:cNvPr>
          <p:cNvSpPr txBox="1"/>
          <p:nvPr/>
        </p:nvSpPr>
        <p:spPr>
          <a:xfrm>
            <a:off x="11289029" y="6645999"/>
            <a:ext cx="1973580" cy="15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400" b="1" i="1" spc="30" dirty="0">
                <a:solidFill>
                  <a:schemeClr val="bg1"/>
                </a:solidFill>
                <a:latin typeface="Arial (Headings)"/>
              </a:rPr>
              <a:t>Picture by Petr </a:t>
            </a:r>
            <a:r>
              <a:rPr lang="en-GB" sz="400" b="1" i="1" spc="30" dirty="0" err="1">
                <a:solidFill>
                  <a:schemeClr val="bg1"/>
                </a:solidFill>
                <a:latin typeface="Arial (Headings)"/>
              </a:rPr>
              <a:t>Kratochvil</a:t>
            </a:r>
            <a:endParaRPr lang="en-GB" sz="400" b="1" i="1" spc="30" dirty="0">
              <a:solidFill>
                <a:schemeClr val="bg1"/>
              </a:solidFill>
              <a:latin typeface="Arial (Headings)"/>
            </a:endParaRPr>
          </a:p>
        </p:txBody>
      </p:sp>
      <p:pic>
        <p:nvPicPr>
          <p:cNvPr id="19" name="Picture Placeholder 5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D2179EC6-207E-71BA-5309-EDA32F09F5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  <a14:imgEffect>
                      <a14:colorTemperature colorTemp="6857"/>
                    </a14:imgEffect>
                    <a14:imgEffect>
                      <a14:saturation sat="14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31117" t="-97600" b="1206"/>
          <a:stretch/>
        </p:blipFill>
        <p:spPr>
          <a:xfrm>
            <a:off x="-3805084" y="-9129903"/>
            <a:ext cx="15997084" cy="15987903"/>
          </a:xfrm>
          <a:custGeom>
            <a:avLst/>
            <a:gdLst>
              <a:gd name="connsiteX0" fmla="*/ 7411941 w 7421466"/>
              <a:gd name="connsiteY0" fmla="*/ 0 h 4833155"/>
              <a:gd name="connsiteX1" fmla="*/ 7421466 w 7421466"/>
              <a:gd name="connsiteY1" fmla="*/ 241 h 4833155"/>
              <a:gd name="connsiteX2" fmla="*/ 7421466 w 7421466"/>
              <a:gd name="connsiteY2" fmla="*/ 4833155 h 4833155"/>
              <a:gd name="connsiteX3" fmla="*/ 0 w 7421466"/>
              <a:gd name="connsiteY3" fmla="*/ 4833155 h 4833155"/>
              <a:gd name="connsiteX4" fmla="*/ 110689 w 7421466"/>
              <a:gd name="connsiteY4" fmla="*/ 4588316 h 4833155"/>
              <a:gd name="connsiteX5" fmla="*/ 7411941 w 7421466"/>
              <a:gd name="connsiteY5" fmla="*/ 0 h 483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1466" h="4833155">
                <a:moveTo>
                  <a:pt x="7411941" y="0"/>
                </a:moveTo>
                <a:lnTo>
                  <a:pt x="7421466" y="241"/>
                </a:lnTo>
                <a:lnTo>
                  <a:pt x="7421466" y="4833155"/>
                </a:lnTo>
                <a:lnTo>
                  <a:pt x="0" y="4833155"/>
                </a:lnTo>
                <a:lnTo>
                  <a:pt x="110689" y="4588316"/>
                </a:lnTo>
                <a:cubicBezTo>
                  <a:pt x="1418844" y="1873453"/>
                  <a:pt x="4196609" y="0"/>
                  <a:pt x="741194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D7B4FD-B25A-E2A8-97EA-C0BB2CB6F938}"/>
              </a:ext>
            </a:extLst>
          </p:cNvPr>
          <p:cNvSpPr txBox="1"/>
          <p:nvPr/>
        </p:nvSpPr>
        <p:spPr>
          <a:xfrm>
            <a:off x="11331988" y="6667515"/>
            <a:ext cx="1973580" cy="15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400" b="1" i="1" spc="30" dirty="0">
                <a:solidFill>
                  <a:schemeClr val="bg1"/>
                </a:solidFill>
                <a:latin typeface="Arial (Headings)"/>
              </a:rPr>
              <a:t>Picture by Petr </a:t>
            </a:r>
            <a:r>
              <a:rPr lang="en-GB" sz="400" b="1" i="1" spc="30" dirty="0" err="1">
                <a:solidFill>
                  <a:schemeClr val="bg1"/>
                </a:solidFill>
                <a:latin typeface="Arial (Headings)"/>
              </a:rPr>
              <a:t>Kratochvil</a:t>
            </a:r>
            <a:endParaRPr lang="en-GB" sz="400" b="1" i="1" spc="30" dirty="0">
              <a:solidFill>
                <a:schemeClr val="bg1"/>
              </a:solidFill>
              <a:latin typeface="Arial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18318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9F88F1E-415C-9DAB-65F6-C6471D46E5BC}"/>
              </a:ext>
            </a:extLst>
          </p:cNvPr>
          <p:cNvSpPr/>
          <p:nvPr/>
        </p:nvSpPr>
        <p:spPr>
          <a:xfrm flipV="1">
            <a:off x="-800100" y="6484384"/>
            <a:ext cx="14391410" cy="1200150"/>
          </a:xfrm>
          <a:prstGeom prst="rect">
            <a:avLst/>
          </a:prstGeom>
          <a:solidFill>
            <a:srgbClr val="324C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B3D368-A27C-DA0F-E967-62823615EBEA}"/>
              </a:ext>
            </a:extLst>
          </p:cNvPr>
          <p:cNvSpPr/>
          <p:nvPr/>
        </p:nvSpPr>
        <p:spPr>
          <a:xfrm>
            <a:off x="-952500" y="-512618"/>
            <a:ext cx="14391410" cy="6432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42D85A-A600-A00D-8B9E-D992CA435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949252-1A00-29C4-D8EF-D44BB3E7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31E56A-9412-0D67-A032-0A44A8D60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100"/>
            <a:ext cx="12192000" cy="65278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F53E74-BFE6-1D8F-8526-C62542EA6BFA}"/>
              </a:ext>
            </a:extLst>
          </p:cNvPr>
          <p:cNvSpPr/>
          <p:nvPr/>
        </p:nvSpPr>
        <p:spPr>
          <a:xfrm>
            <a:off x="-1" y="-1886856"/>
            <a:ext cx="8157029" cy="1422400"/>
          </a:xfrm>
          <a:prstGeom prst="roundRect">
            <a:avLst/>
          </a:prstGeom>
          <a:noFill/>
          <a:ln w="152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5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053 0.444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0.44422 L 4.79167E-6 0.555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55509 L 4.79167E-6 0.73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43B0BD-2148-0197-2443-1CF8697FFE93}"/>
              </a:ext>
            </a:extLst>
          </p:cNvPr>
          <p:cNvSpPr/>
          <p:nvPr/>
        </p:nvSpPr>
        <p:spPr>
          <a:xfrm>
            <a:off x="-988868" y="749466"/>
            <a:ext cx="14391410" cy="683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pic>
        <p:nvPicPr>
          <p:cNvPr id="4" name="Musical Scene Analysis (MSA) Test - Google Chrome 2022-06-08 17-30-00">
            <a:hlinkClick r:id="" action="ppaction://media"/>
            <a:extLst>
              <a:ext uri="{FF2B5EF4-FFF2-40B4-BE49-F238E27FC236}">
                <a16:creationId xmlns:a16="http://schemas.microsoft.com/office/drawing/2014/main" id="{A6250381-2E8C-5AE2-AEF0-40D64A2F2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2978.97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62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C056D-3A31-2DA8-F4C1-A01059142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850" y="890588"/>
            <a:ext cx="7987103" cy="5137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8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885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885"/>
                            </p:stCondLst>
                            <p:childTnLst>
                              <p:par>
                                <p:cTn id="1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885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CC9B3-F16E-4B26-8B4E-D288D239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2146304"/>
            <a:ext cx="8604251" cy="4711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>
                <a:solidFill>
                  <a:prstClr val="black"/>
                </a:solidFill>
              </a:rPr>
              <a:t>#1 </a:t>
            </a:r>
            <a:r>
              <a:rPr lang="en-GB" sz="2400" b="1" dirty="0">
                <a:solidFill>
                  <a:prstClr val="black"/>
                </a:solidFill>
              </a:rPr>
              <a:t>Calibration</a:t>
            </a:r>
            <a:r>
              <a:rPr lang="de-DE" sz="2400" b="1" dirty="0">
                <a:solidFill>
                  <a:prstClr val="black"/>
                </a:solidFill>
              </a:rPr>
              <a:t>:</a:t>
            </a:r>
            <a:endParaRPr lang="en-US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results from </a:t>
            </a:r>
            <a:r>
              <a:rPr lang="en-GB" sz="2000" b="1" dirty="0"/>
              <a:t>525 NH and 132 HI listeners (online participation) </a:t>
            </a:r>
            <a:r>
              <a:rPr lang="en-US" sz="2000" dirty="0"/>
              <a:t>indicate that all three parameters are all suitable factors to discriminate between listeners’ abilities</a:t>
            </a:r>
            <a:endParaRPr lang="en-GB" dirty="0"/>
          </a:p>
          <a:p>
            <a:pPr marL="0" indent="0">
              <a:buNone/>
            </a:pPr>
            <a:r>
              <a:rPr lang="de-DE" sz="2400" b="1" dirty="0">
                <a:solidFill>
                  <a:prstClr val="black"/>
                </a:solidFill>
              </a:rPr>
              <a:t>#2 </a:t>
            </a:r>
            <a:r>
              <a:rPr lang="en-GB" sz="2400" b="1" dirty="0">
                <a:solidFill>
                  <a:prstClr val="black"/>
                </a:solidFill>
              </a:rPr>
              <a:t>Bayesian Item-Response Model</a:t>
            </a:r>
            <a:endParaRPr lang="en-US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provides estimates for each item’s difficulty and discrimination; </a:t>
            </a:r>
            <a:br>
              <a:rPr lang="en-US" sz="2000" dirty="0"/>
            </a:br>
            <a:r>
              <a:rPr lang="en-US" sz="2000" dirty="0"/>
              <a:t>&amp; estimates for the guessing and inattention parameters</a:t>
            </a: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37C02D1F-E0F3-9A07-0700-86DA5E0469A3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4BD6AE8-738F-7335-71A4-91A750ACC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1" y="938374"/>
            <a:ext cx="8605080" cy="438398"/>
          </a:xfrm>
        </p:spPr>
        <p:txBody>
          <a:bodyPr>
            <a:noAutofit/>
          </a:bodyPr>
          <a:lstStyle/>
          <a:p>
            <a:r>
              <a:rPr lang="en-GB" sz="3200" b="1" dirty="0"/>
              <a:t>Adaptive MSA test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C82433-ACAC-55E9-9BD8-CA1CA6626F4A}"/>
              </a:ext>
            </a:extLst>
          </p:cNvPr>
          <p:cNvSpPr txBox="1">
            <a:spLocks/>
          </p:cNvSpPr>
          <p:nvPr/>
        </p:nvSpPr>
        <p:spPr>
          <a:xfrm>
            <a:off x="7258324" y="4104860"/>
            <a:ext cx="8605080" cy="438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i="1" spc="3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[brms package R]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03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CC9B3-F16E-4B26-8B4E-D288D239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1557337"/>
            <a:ext cx="8604251" cy="5300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>
                <a:solidFill>
                  <a:prstClr val="black"/>
                </a:solidFill>
              </a:rPr>
              <a:t>#3 </a:t>
            </a:r>
            <a:r>
              <a:rPr lang="en-GB" sz="2400" b="1" dirty="0">
                <a:solidFill>
                  <a:prstClr val="black"/>
                </a:solidFill>
              </a:rPr>
              <a:t>Validation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50 NH and 20 HI listeners invited (in-lab participation)</a:t>
            </a: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37C02D1F-E0F3-9A07-0700-86DA5E0469A3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4BD6AE8-738F-7335-71A4-91A750ACC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1" y="938374"/>
            <a:ext cx="8605080" cy="438398"/>
          </a:xfrm>
        </p:spPr>
        <p:txBody>
          <a:bodyPr>
            <a:noAutofit/>
          </a:bodyPr>
          <a:lstStyle/>
          <a:p>
            <a:r>
              <a:rPr lang="en-GB" sz="3200" b="1" dirty="0"/>
              <a:t>Adaptive MSA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F96AF-30A7-09D1-DE24-1CE3A35B2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524" y="2806700"/>
            <a:ext cx="7544660" cy="3888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881E3-3D1C-4B66-487D-263F1302D47D}"/>
              </a:ext>
            </a:extLst>
          </p:cNvPr>
          <p:cNvSpPr/>
          <p:nvPr/>
        </p:nvSpPr>
        <p:spPr>
          <a:xfrm>
            <a:off x="3327400" y="3187700"/>
            <a:ext cx="2946400" cy="285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4C4C6-E99C-1151-7DE2-04C1B8356894}"/>
              </a:ext>
            </a:extLst>
          </p:cNvPr>
          <p:cNvSpPr/>
          <p:nvPr/>
        </p:nvSpPr>
        <p:spPr>
          <a:xfrm>
            <a:off x="6866076" y="3187700"/>
            <a:ext cx="2946400" cy="285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75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2ACE-8D80-42B7-98B4-2BFD4243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0" y="574040"/>
            <a:ext cx="8605080" cy="865188"/>
          </a:xfrm>
        </p:spPr>
        <p:txBody>
          <a:bodyPr anchor="ctr">
            <a:normAutofit/>
          </a:bodyPr>
          <a:lstStyle/>
          <a:p>
            <a:r>
              <a:rPr lang="en-GB" sz="3200" b="1" dirty="0"/>
              <a:t>Hands-on application</a:t>
            </a: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91B4FE1D-A8A6-4874-3F30-98C8DF91747F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9C4136-9E7E-6DD6-CEC8-B1583BE73E0F}"/>
              </a:ext>
            </a:extLst>
          </p:cNvPr>
          <p:cNvGrpSpPr/>
          <p:nvPr/>
        </p:nvGrpSpPr>
        <p:grpSpPr>
          <a:xfrm>
            <a:off x="2063750" y="1697038"/>
            <a:ext cx="7748640" cy="4924845"/>
            <a:chOff x="1623960" y="202124"/>
            <a:chExt cx="10212440" cy="6490776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D51A2F43-703E-27B4-FED6-6B1209C2F4B6}"/>
                </a:ext>
              </a:extLst>
            </p:cNvPr>
            <p:cNvSpPr txBox="1">
              <a:spLocks/>
            </p:cNvSpPr>
            <p:nvPr/>
          </p:nvSpPr>
          <p:spPr>
            <a:xfrm>
              <a:off x="2062920" y="574040"/>
              <a:ext cx="8605080" cy="865188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 spc="5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3200" b="1"/>
                <a:t>Auditory Scene Analysis (ASA)</a:t>
              </a:r>
              <a:endParaRPr lang="en-GB" sz="3200" b="1" dirty="0"/>
            </a:p>
          </p:txBody>
        </p:sp>
        <p:cxnSp>
          <p:nvCxnSpPr>
            <p:cNvPr id="4" name="Straight Connector 11">
              <a:extLst>
                <a:ext uri="{FF2B5EF4-FFF2-40B4-BE49-F238E27FC236}">
                  <a16:creationId xmlns:a16="http://schemas.microsoft.com/office/drawing/2014/main" id="{43FEE912-CB8D-8149-D5E1-C4C534E2DCEF}"/>
                </a:ext>
              </a:extLst>
            </p:cNvPr>
            <p:cNvCxnSpPr>
              <a:cxnSpLocks/>
            </p:cNvCxnSpPr>
            <p:nvPr/>
          </p:nvCxnSpPr>
          <p:spPr>
            <a:xfrm>
              <a:off x="2050221" y="1455544"/>
              <a:ext cx="486211" cy="0"/>
            </a:xfrm>
            <a:prstGeom prst="line">
              <a:avLst/>
            </a:prstGeom>
            <a:ln w="57150">
              <a:solidFill>
                <a:srgbClr val="003D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CD7EE1-5DA1-4402-5C8A-D135050FFFA6}"/>
                </a:ext>
              </a:extLst>
            </p:cNvPr>
            <p:cNvGrpSpPr/>
            <p:nvPr/>
          </p:nvGrpSpPr>
          <p:grpSpPr>
            <a:xfrm rot="2866770">
              <a:off x="9697619" y="3560178"/>
              <a:ext cx="758979" cy="416237"/>
              <a:chOff x="1945926" y="-228603"/>
              <a:chExt cx="4577908" cy="2410384"/>
            </a:xfrm>
          </p:grpSpPr>
          <p:pic>
            <p:nvPicPr>
              <p:cNvPr id="7" name="Picture 6" descr="A group of musical instruments&#10;&#10;Description automatically generated">
                <a:extLst>
                  <a:ext uri="{FF2B5EF4-FFF2-40B4-BE49-F238E27FC236}">
                    <a16:creationId xmlns:a16="http://schemas.microsoft.com/office/drawing/2014/main" id="{86368B7A-6F2A-90A9-346B-24FFF999B3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33" t="2488" r="17014" b="69736"/>
              <a:stretch/>
            </p:blipFill>
            <p:spPr>
              <a:xfrm rot="1652976">
                <a:off x="1945926" y="-228603"/>
                <a:ext cx="4577908" cy="1859168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28593C-5906-7873-F6E7-9F8ED43769DD}"/>
                  </a:ext>
                </a:extLst>
              </p:cNvPr>
              <p:cNvSpPr/>
              <p:nvPr/>
            </p:nvSpPr>
            <p:spPr>
              <a:xfrm rot="1615817">
                <a:off x="4348332" y="1827389"/>
                <a:ext cx="1458711" cy="3543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en-GB" spc="30" dirty="0" err="1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AE173B-2439-20F1-97C8-16FD68A02FDC}"/>
                </a:ext>
              </a:extLst>
            </p:cNvPr>
            <p:cNvGrpSpPr/>
            <p:nvPr/>
          </p:nvGrpSpPr>
          <p:grpSpPr>
            <a:xfrm>
              <a:off x="1623960" y="202124"/>
              <a:ext cx="10212440" cy="6490776"/>
              <a:chOff x="2264500" y="1801702"/>
              <a:chExt cx="8099258" cy="4628147"/>
            </a:xfrm>
          </p:grpSpPr>
          <p:pic>
            <p:nvPicPr>
              <p:cNvPr id="10" name="Picture 9" descr="A person playing a violin&#10;&#10;Description automatically generated">
                <a:extLst>
                  <a:ext uri="{FF2B5EF4-FFF2-40B4-BE49-F238E27FC236}">
                    <a16:creationId xmlns:a16="http://schemas.microsoft.com/office/drawing/2014/main" id="{68B32321-3103-4CE7-1090-75199C704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4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4500" y="1801702"/>
                <a:ext cx="8099258" cy="4628147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609DF6F-69F2-1578-52FC-4942C7CE49B6}"/>
                  </a:ext>
                </a:extLst>
              </p:cNvPr>
              <p:cNvSpPr/>
              <p:nvPr/>
            </p:nvSpPr>
            <p:spPr>
              <a:xfrm>
                <a:off x="4991559" y="2338445"/>
                <a:ext cx="634541" cy="585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endParaRPr lang="en-GB" spc="30" dirty="0" err="1"/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76ED5C-FEFF-56C9-DBD9-A36948FCB35C}"/>
                </a:ext>
              </a:extLst>
            </p:cNvPr>
            <p:cNvSpPr/>
            <p:nvPr/>
          </p:nvSpPr>
          <p:spPr>
            <a:xfrm>
              <a:off x="8216900" y="586740"/>
              <a:ext cx="1069331" cy="1496060"/>
            </a:xfrm>
            <a:prstGeom prst="ellipse">
              <a:avLst/>
            </a:prstGeom>
            <a:solidFill>
              <a:srgbClr val="E9E9E9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GB" spc="30" dirty="0" err="1"/>
            </a:p>
          </p:txBody>
        </p:sp>
        <p:pic>
          <p:nvPicPr>
            <p:cNvPr id="13" name="Graphic 12" descr="Question Mark with solid fill">
              <a:extLst>
                <a:ext uri="{FF2B5EF4-FFF2-40B4-BE49-F238E27FC236}">
                  <a16:creationId xmlns:a16="http://schemas.microsoft.com/office/drawing/2014/main" id="{BBB0D0A5-1720-6CCF-4176-C9D94FCE8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30747" y="678408"/>
              <a:ext cx="1241636" cy="13810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83C2C0-85DF-A9C9-CFCD-6395EDB1B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82357" y="1095068"/>
              <a:ext cx="558177" cy="56330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13C6AFA-A9B6-569F-323A-DFB0BB15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38694" y="2006600"/>
              <a:ext cx="3797629" cy="449898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65668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E19B498A-0A51-658E-1577-DC847E0F7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6602"/>
          <a:stretch/>
        </p:blipFill>
        <p:spPr>
          <a:xfrm>
            <a:off x="7883831" y="2178018"/>
            <a:ext cx="1180657" cy="2522978"/>
          </a:xfrm>
          <a:custGeom>
            <a:avLst/>
            <a:gdLst>
              <a:gd name="connsiteX0" fmla="*/ 595292 w 874912"/>
              <a:gd name="connsiteY0" fmla="*/ 0 h 1869624"/>
              <a:gd name="connsiteX1" fmla="*/ 630050 w 874912"/>
              <a:gd name="connsiteY1" fmla="*/ 0 h 1869624"/>
              <a:gd name="connsiteX2" fmla="*/ 725835 w 874912"/>
              <a:gd name="connsiteY2" fmla="*/ 209211 h 1869624"/>
              <a:gd name="connsiteX3" fmla="*/ 693430 w 874912"/>
              <a:gd name="connsiteY3" fmla="*/ 1869624 h 1869624"/>
              <a:gd name="connsiteX4" fmla="*/ 61342 w 874912"/>
              <a:gd name="connsiteY4" fmla="*/ 1593703 h 1869624"/>
              <a:gd name="connsiteX5" fmla="*/ 87374 w 874912"/>
              <a:gd name="connsiteY5" fmla="*/ 1534048 h 1869624"/>
              <a:gd name="connsiteX6" fmla="*/ 62947 w 874912"/>
              <a:gd name="connsiteY6" fmla="*/ 441931 h 1869624"/>
              <a:gd name="connsiteX7" fmla="*/ 0 w 874912"/>
              <a:gd name="connsiteY7" fmla="*/ 314475 h 186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12" h="1869624">
                <a:moveTo>
                  <a:pt x="595292" y="0"/>
                </a:moveTo>
                <a:lnTo>
                  <a:pt x="630050" y="0"/>
                </a:lnTo>
                <a:lnTo>
                  <a:pt x="725835" y="209211"/>
                </a:lnTo>
                <a:cubicBezTo>
                  <a:pt x="934100" y="741983"/>
                  <a:pt x="924930" y="1339298"/>
                  <a:pt x="693430" y="1869624"/>
                </a:cubicBezTo>
                <a:lnTo>
                  <a:pt x="61342" y="1593703"/>
                </a:lnTo>
                <a:lnTo>
                  <a:pt x="87374" y="1534048"/>
                </a:lnTo>
                <a:cubicBezTo>
                  <a:pt x="220133" y="1184271"/>
                  <a:pt x="214188" y="790993"/>
                  <a:pt x="62947" y="441931"/>
                </a:cubicBezTo>
                <a:lnTo>
                  <a:pt x="0" y="314475"/>
                </a:lnTo>
                <a:close/>
              </a:path>
            </a:pathLst>
          </a:cu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0D93AF4-EEE2-32FC-2DEA-6F249D82C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 r="26443"/>
          <a:stretch/>
        </p:blipFill>
        <p:spPr>
          <a:xfrm rot="3204372">
            <a:off x="7010039" y="4096739"/>
            <a:ext cx="1195797" cy="2538090"/>
          </a:xfrm>
          <a:custGeom>
            <a:avLst/>
            <a:gdLst>
              <a:gd name="connsiteX0" fmla="*/ 598352 w 886132"/>
              <a:gd name="connsiteY0" fmla="*/ 0 h 1880822"/>
              <a:gd name="connsiteX1" fmla="*/ 733462 w 886132"/>
              <a:gd name="connsiteY1" fmla="*/ 1880822 h 1880822"/>
              <a:gd name="connsiteX2" fmla="*/ 83309 w 886132"/>
              <a:gd name="connsiteY2" fmla="*/ 1623344 h 1880822"/>
              <a:gd name="connsiteX3" fmla="*/ 118493 w 886132"/>
              <a:gd name="connsiteY3" fmla="*/ 1534532 h 1880822"/>
              <a:gd name="connsiteX4" fmla="*/ 191706 w 886132"/>
              <a:gd name="connsiteY4" fmla="*/ 963376 h 1880822"/>
              <a:gd name="connsiteX5" fmla="*/ 37593 w 886132"/>
              <a:gd name="connsiteY5" fmla="*/ 408553 h 1880822"/>
              <a:gd name="connsiteX6" fmla="*/ 0 w 886132"/>
              <a:gd name="connsiteY6" fmla="*/ 342991 h 18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132" h="1880822">
                <a:moveTo>
                  <a:pt x="598352" y="0"/>
                </a:moveTo>
                <a:cubicBezTo>
                  <a:pt x="927225" y="573724"/>
                  <a:pt x="976953" y="1265981"/>
                  <a:pt x="733462" y="1880822"/>
                </a:cubicBezTo>
                <a:lnTo>
                  <a:pt x="83309" y="1623344"/>
                </a:lnTo>
                <a:lnTo>
                  <a:pt x="118493" y="1534532"/>
                </a:lnTo>
                <a:cubicBezTo>
                  <a:pt x="179250" y="1356233"/>
                  <a:pt x="206054" y="1163077"/>
                  <a:pt x="191706" y="963376"/>
                </a:cubicBezTo>
                <a:cubicBezTo>
                  <a:pt x="177358" y="763675"/>
                  <a:pt x="123216" y="576334"/>
                  <a:pt x="37593" y="408553"/>
                </a:cubicBezTo>
                <a:lnTo>
                  <a:pt x="0" y="342991"/>
                </a:lnTo>
                <a:close/>
              </a:path>
            </a:pathLst>
          </a:cu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33FB91B-4B24-DE70-66CA-9F008A927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25405"/>
          <a:stretch/>
        </p:blipFill>
        <p:spPr>
          <a:xfrm rot="6415951">
            <a:off x="4976609" y="4671205"/>
            <a:ext cx="1244420" cy="2529773"/>
          </a:xfrm>
          <a:custGeom>
            <a:avLst/>
            <a:gdLst>
              <a:gd name="connsiteX0" fmla="*/ 593530 w 922163"/>
              <a:gd name="connsiteY0" fmla="*/ 0 h 1874659"/>
              <a:gd name="connsiteX1" fmla="*/ 797423 w 922163"/>
              <a:gd name="connsiteY1" fmla="*/ 1874659 h 1874659"/>
              <a:gd name="connsiteX2" fmla="*/ 112453 w 922163"/>
              <a:gd name="connsiteY2" fmla="*/ 1632004 h 1874659"/>
              <a:gd name="connsiteX3" fmla="*/ 113897 w 922163"/>
              <a:gd name="connsiteY3" fmla="*/ 1628715 h 1874659"/>
              <a:gd name="connsiteX4" fmla="*/ 23880 w 922163"/>
              <a:gd name="connsiteY4" fmla="*/ 408092 h 1874659"/>
              <a:gd name="connsiteX5" fmla="*/ 0 w 922163"/>
              <a:gd name="connsiteY5" fmla="*/ 369749 h 187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163" h="1874659">
                <a:moveTo>
                  <a:pt x="593530" y="0"/>
                </a:moveTo>
                <a:cubicBezTo>
                  <a:pt x="943206" y="561308"/>
                  <a:pt x="1018253" y="1251301"/>
                  <a:pt x="797423" y="1874659"/>
                </a:cubicBezTo>
                <a:lnTo>
                  <a:pt x="112453" y="1632004"/>
                </a:lnTo>
                <a:lnTo>
                  <a:pt x="113897" y="1628715"/>
                </a:lnTo>
                <a:cubicBezTo>
                  <a:pt x="267863" y="1223381"/>
                  <a:pt x="228725" y="775771"/>
                  <a:pt x="23880" y="408092"/>
                </a:cubicBezTo>
                <a:lnTo>
                  <a:pt x="0" y="369749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2D29F31-4C87-03A9-71FE-2C6BD5C8F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321" r="32321"/>
          <a:stretch/>
        </p:blipFill>
        <p:spPr>
          <a:xfrm rot="9685444">
            <a:off x="3255534" y="3443226"/>
            <a:ext cx="1333326" cy="2511455"/>
          </a:xfrm>
          <a:custGeom>
            <a:avLst/>
            <a:gdLst>
              <a:gd name="connsiteX0" fmla="*/ 595376 w 988046"/>
              <a:gd name="connsiteY0" fmla="*/ 0 h 1861085"/>
              <a:gd name="connsiteX1" fmla="*/ 899148 w 988046"/>
              <a:gd name="connsiteY1" fmla="*/ 1861085 h 1861085"/>
              <a:gd name="connsiteX2" fmla="*/ 177353 w 988046"/>
              <a:gd name="connsiteY2" fmla="*/ 1648046 h 1861085"/>
              <a:gd name="connsiteX3" fmla="*/ 211504 w 988046"/>
              <a:gd name="connsiteY3" fmla="*/ 1517512 h 1861085"/>
              <a:gd name="connsiteX4" fmla="*/ 135531 w 988046"/>
              <a:gd name="connsiteY4" fmla="*/ 673183 h 1861085"/>
              <a:gd name="connsiteX5" fmla="*/ 72749 w 988046"/>
              <a:gd name="connsiteY5" fmla="*/ 538659 h 1861085"/>
              <a:gd name="connsiteX6" fmla="*/ 0 w 988046"/>
              <a:gd name="connsiteY6" fmla="*/ 416647 h 18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046" h="1861085">
                <a:moveTo>
                  <a:pt x="595376" y="0"/>
                </a:moveTo>
                <a:cubicBezTo>
                  <a:pt x="974545" y="541822"/>
                  <a:pt x="1086352" y="1226818"/>
                  <a:pt x="899148" y="1861085"/>
                </a:cubicBezTo>
                <a:lnTo>
                  <a:pt x="177353" y="1648046"/>
                </a:lnTo>
                <a:lnTo>
                  <a:pt x="211504" y="1517512"/>
                </a:lnTo>
                <a:cubicBezTo>
                  <a:pt x="269169" y="1244228"/>
                  <a:pt x="248652" y="951387"/>
                  <a:pt x="135531" y="673183"/>
                </a:cubicBezTo>
                <a:cubicBezTo>
                  <a:pt x="116677" y="626816"/>
                  <a:pt x="95697" y="581952"/>
                  <a:pt x="72749" y="538659"/>
                </a:cubicBezTo>
                <a:lnTo>
                  <a:pt x="0" y="416647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3F3F2C-6AC6-7F08-F555-237358F14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r="30524"/>
          <a:stretch/>
        </p:blipFill>
        <p:spPr>
          <a:xfrm rot="12901279">
            <a:off x="3070938" y="1389935"/>
            <a:ext cx="1404679" cy="2494147"/>
          </a:xfrm>
          <a:custGeom>
            <a:avLst/>
            <a:gdLst>
              <a:gd name="connsiteX0" fmla="*/ 599821 w 1040921"/>
              <a:gd name="connsiteY0" fmla="*/ 0 h 1848259"/>
              <a:gd name="connsiteX1" fmla="*/ 973804 w 1040921"/>
              <a:gd name="connsiteY1" fmla="*/ 1848259 h 1848259"/>
              <a:gd name="connsiteX2" fmla="*/ 240479 w 1040921"/>
              <a:gd name="connsiteY2" fmla="*/ 1661673 h 1848259"/>
              <a:gd name="connsiteX3" fmla="*/ 267599 w 1040921"/>
              <a:gd name="connsiteY3" fmla="*/ 1526991 h 1848259"/>
              <a:gd name="connsiteX4" fmla="*/ 2807 w 1040921"/>
              <a:gd name="connsiteY4" fmla="*/ 457991 h 1848259"/>
              <a:gd name="connsiteX5" fmla="*/ 0 w 1040921"/>
              <a:gd name="connsiteY5" fmla="*/ 454517 h 18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921" h="1848259">
                <a:moveTo>
                  <a:pt x="599821" y="0"/>
                </a:moveTo>
                <a:cubicBezTo>
                  <a:pt x="999223" y="527084"/>
                  <a:pt x="1136873" y="1207361"/>
                  <a:pt x="973804" y="1848259"/>
                </a:cubicBezTo>
                <a:lnTo>
                  <a:pt x="240479" y="1661673"/>
                </a:lnTo>
                <a:lnTo>
                  <a:pt x="267599" y="1526991"/>
                </a:lnTo>
                <a:cubicBezTo>
                  <a:pt x="325379" y="1139284"/>
                  <a:pt x="222135" y="757746"/>
                  <a:pt x="2807" y="457991"/>
                </a:cubicBezTo>
                <a:lnTo>
                  <a:pt x="0" y="454517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6C54CC-B2BE-7B4B-05AB-4586C08D72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25261"/>
          <a:stretch/>
        </p:blipFill>
        <p:spPr>
          <a:xfrm rot="15484771">
            <a:off x="4739220" y="-78939"/>
            <a:ext cx="1257266" cy="2541045"/>
          </a:xfrm>
          <a:custGeom>
            <a:avLst/>
            <a:gdLst>
              <a:gd name="connsiteX0" fmla="*/ 663201 w 931683"/>
              <a:gd name="connsiteY0" fmla="*/ 0 h 1883012"/>
              <a:gd name="connsiteX1" fmla="*/ 764145 w 931683"/>
              <a:gd name="connsiteY1" fmla="*/ 1883012 h 1883012"/>
              <a:gd name="connsiteX2" fmla="*/ 85112 w 931683"/>
              <a:gd name="connsiteY2" fmla="*/ 1599722 h 1883012"/>
              <a:gd name="connsiteX3" fmla="*/ 127270 w 931683"/>
              <a:gd name="connsiteY3" fmla="*/ 1476942 h 1883012"/>
              <a:gd name="connsiteX4" fmla="*/ 5811 w 931683"/>
              <a:gd name="connsiteY4" fmla="*/ 373757 h 1883012"/>
              <a:gd name="connsiteX5" fmla="*/ 0 w 931683"/>
              <a:gd name="connsiteY5" fmla="*/ 364339 h 1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83" h="1883012">
                <a:moveTo>
                  <a:pt x="663201" y="0"/>
                </a:moveTo>
                <a:cubicBezTo>
                  <a:pt x="981620" y="579612"/>
                  <a:pt x="1018774" y="1272680"/>
                  <a:pt x="764145" y="1883012"/>
                </a:cubicBezTo>
                <a:lnTo>
                  <a:pt x="85112" y="1599722"/>
                </a:lnTo>
                <a:lnTo>
                  <a:pt x="127270" y="1476942"/>
                </a:lnTo>
                <a:cubicBezTo>
                  <a:pt x="230914" y="1120599"/>
                  <a:pt x="198616" y="724715"/>
                  <a:pt x="5811" y="373757"/>
                </a:cubicBezTo>
                <a:lnTo>
                  <a:pt x="0" y="364339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A7A811-451E-1408-E59A-3FE9513A9B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1461"/>
          <a:stretch/>
        </p:blipFill>
        <p:spPr>
          <a:xfrm rot="19157800">
            <a:off x="6688816" y="299699"/>
            <a:ext cx="1416055" cy="2480889"/>
          </a:xfrm>
          <a:custGeom>
            <a:avLst/>
            <a:gdLst>
              <a:gd name="connsiteX0" fmla="*/ 575238 w 1049351"/>
              <a:gd name="connsiteY0" fmla="*/ 0 h 1838435"/>
              <a:gd name="connsiteX1" fmla="*/ 994849 w 1049351"/>
              <a:gd name="connsiteY1" fmla="*/ 1838435 h 1838435"/>
              <a:gd name="connsiteX2" fmla="*/ 307617 w 1049351"/>
              <a:gd name="connsiteY2" fmla="*/ 1681579 h 1838435"/>
              <a:gd name="connsiteX3" fmla="*/ 307950 w 1049351"/>
              <a:gd name="connsiteY3" fmla="*/ 1680284 h 1838435"/>
              <a:gd name="connsiteX4" fmla="*/ 337410 w 1049351"/>
              <a:gd name="connsiteY4" fmla="*/ 1388040 h 1838435"/>
              <a:gd name="connsiteX5" fmla="*/ 6280 w 1049351"/>
              <a:gd name="connsiteY5" fmla="*/ 465647 h 1838435"/>
              <a:gd name="connsiteX6" fmla="*/ 0 w 1049351"/>
              <a:gd name="connsiteY6" fmla="*/ 458737 h 183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51" h="1838435">
                <a:moveTo>
                  <a:pt x="575238" y="0"/>
                </a:moveTo>
                <a:cubicBezTo>
                  <a:pt x="987563" y="517039"/>
                  <a:pt x="1142005" y="1193699"/>
                  <a:pt x="994849" y="1838435"/>
                </a:cubicBezTo>
                <a:lnTo>
                  <a:pt x="307617" y="1681579"/>
                </a:lnTo>
                <a:lnTo>
                  <a:pt x="307950" y="1680284"/>
                </a:lnTo>
                <a:cubicBezTo>
                  <a:pt x="327266" y="1585887"/>
                  <a:pt x="337410" y="1488148"/>
                  <a:pt x="337410" y="1388040"/>
                </a:cubicBezTo>
                <a:cubicBezTo>
                  <a:pt x="337410" y="1037662"/>
                  <a:pt x="213145" y="716308"/>
                  <a:pt x="6280" y="465647"/>
                </a:cubicBezTo>
                <a:lnTo>
                  <a:pt x="0" y="458737"/>
                </a:lnTo>
                <a:close/>
              </a:path>
            </a:pathLst>
          </a:cu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F66604F-BAD7-2CDA-AFAB-13A8012B936C}"/>
              </a:ext>
            </a:extLst>
          </p:cNvPr>
          <p:cNvSpPr txBox="1"/>
          <p:nvPr/>
        </p:nvSpPr>
        <p:spPr>
          <a:xfrm>
            <a:off x="4170955" y="2678683"/>
            <a:ext cx="37128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+mj-lt"/>
              </a:rPr>
              <a:t>Individual</a:t>
            </a:r>
          </a:p>
          <a:p>
            <a:pPr algn="ctr"/>
            <a:r>
              <a:rPr lang="en-US" sz="4800" b="1" dirty="0">
                <a:latin typeface="+mj-lt"/>
              </a:rPr>
              <a:t> Differences</a:t>
            </a:r>
          </a:p>
        </p:txBody>
      </p:sp>
    </p:spTree>
    <p:extLst>
      <p:ext uri="{BB962C8B-B14F-4D97-AF65-F5344CB8AC3E}">
        <p14:creationId xmlns:p14="http://schemas.microsoft.com/office/powerpoint/2010/main" val="2694961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E19B498A-0A51-658E-1577-DC847E0F7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6602"/>
          <a:stretch/>
        </p:blipFill>
        <p:spPr>
          <a:xfrm rot="12540976">
            <a:off x="-1266030" y="1769280"/>
            <a:ext cx="874912" cy="1869624"/>
          </a:xfrm>
          <a:custGeom>
            <a:avLst/>
            <a:gdLst>
              <a:gd name="connsiteX0" fmla="*/ 595292 w 874912"/>
              <a:gd name="connsiteY0" fmla="*/ 0 h 1869624"/>
              <a:gd name="connsiteX1" fmla="*/ 630050 w 874912"/>
              <a:gd name="connsiteY1" fmla="*/ 0 h 1869624"/>
              <a:gd name="connsiteX2" fmla="*/ 725835 w 874912"/>
              <a:gd name="connsiteY2" fmla="*/ 209211 h 1869624"/>
              <a:gd name="connsiteX3" fmla="*/ 693430 w 874912"/>
              <a:gd name="connsiteY3" fmla="*/ 1869624 h 1869624"/>
              <a:gd name="connsiteX4" fmla="*/ 61342 w 874912"/>
              <a:gd name="connsiteY4" fmla="*/ 1593703 h 1869624"/>
              <a:gd name="connsiteX5" fmla="*/ 87374 w 874912"/>
              <a:gd name="connsiteY5" fmla="*/ 1534048 h 1869624"/>
              <a:gd name="connsiteX6" fmla="*/ 62947 w 874912"/>
              <a:gd name="connsiteY6" fmla="*/ 441931 h 1869624"/>
              <a:gd name="connsiteX7" fmla="*/ 0 w 874912"/>
              <a:gd name="connsiteY7" fmla="*/ 314475 h 186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12" h="1869624">
                <a:moveTo>
                  <a:pt x="595292" y="0"/>
                </a:moveTo>
                <a:lnTo>
                  <a:pt x="630050" y="0"/>
                </a:lnTo>
                <a:lnTo>
                  <a:pt x="725835" y="209211"/>
                </a:lnTo>
                <a:cubicBezTo>
                  <a:pt x="934100" y="741983"/>
                  <a:pt x="924930" y="1339298"/>
                  <a:pt x="693430" y="1869624"/>
                </a:cubicBezTo>
                <a:lnTo>
                  <a:pt x="61342" y="1593703"/>
                </a:lnTo>
                <a:lnTo>
                  <a:pt x="87374" y="1534048"/>
                </a:lnTo>
                <a:cubicBezTo>
                  <a:pt x="220133" y="1184271"/>
                  <a:pt x="214188" y="790993"/>
                  <a:pt x="62947" y="441931"/>
                </a:cubicBezTo>
                <a:lnTo>
                  <a:pt x="0" y="314475"/>
                </a:lnTo>
                <a:close/>
              </a:path>
            </a:pathLst>
          </a:cu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0D93AF4-EEE2-32FC-2DEA-6F249D82C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 r="26443"/>
          <a:stretch/>
        </p:blipFill>
        <p:spPr>
          <a:xfrm rot="15745348">
            <a:off x="-17912" y="826766"/>
            <a:ext cx="886132" cy="1880822"/>
          </a:xfrm>
          <a:custGeom>
            <a:avLst/>
            <a:gdLst>
              <a:gd name="connsiteX0" fmla="*/ 598352 w 886132"/>
              <a:gd name="connsiteY0" fmla="*/ 0 h 1880822"/>
              <a:gd name="connsiteX1" fmla="*/ 733462 w 886132"/>
              <a:gd name="connsiteY1" fmla="*/ 1880822 h 1880822"/>
              <a:gd name="connsiteX2" fmla="*/ 83309 w 886132"/>
              <a:gd name="connsiteY2" fmla="*/ 1623344 h 1880822"/>
              <a:gd name="connsiteX3" fmla="*/ 118493 w 886132"/>
              <a:gd name="connsiteY3" fmla="*/ 1534532 h 1880822"/>
              <a:gd name="connsiteX4" fmla="*/ 191706 w 886132"/>
              <a:gd name="connsiteY4" fmla="*/ 963376 h 1880822"/>
              <a:gd name="connsiteX5" fmla="*/ 37593 w 886132"/>
              <a:gd name="connsiteY5" fmla="*/ 408553 h 1880822"/>
              <a:gd name="connsiteX6" fmla="*/ 0 w 886132"/>
              <a:gd name="connsiteY6" fmla="*/ 342991 h 18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132" h="1880822">
                <a:moveTo>
                  <a:pt x="598352" y="0"/>
                </a:moveTo>
                <a:cubicBezTo>
                  <a:pt x="927225" y="573724"/>
                  <a:pt x="976953" y="1265981"/>
                  <a:pt x="733462" y="1880822"/>
                </a:cubicBezTo>
                <a:lnTo>
                  <a:pt x="83309" y="1623344"/>
                </a:lnTo>
                <a:lnTo>
                  <a:pt x="118493" y="1534532"/>
                </a:lnTo>
                <a:cubicBezTo>
                  <a:pt x="179250" y="1356233"/>
                  <a:pt x="206054" y="1163077"/>
                  <a:pt x="191706" y="963376"/>
                </a:cubicBezTo>
                <a:cubicBezTo>
                  <a:pt x="177358" y="763675"/>
                  <a:pt x="123216" y="576334"/>
                  <a:pt x="37593" y="408553"/>
                </a:cubicBezTo>
                <a:lnTo>
                  <a:pt x="0" y="342991"/>
                </a:lnTo>
                <a:close/>
              </a:path>
            </a:pathLst>
          </a:cu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33FB91B-4B24-DE70-66CA-9F008A927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25405"/>
          <a:stretch/>
        </p:blipFill>
        <p:spPr>
          <a:xfrm rot="18956927">
            <a:off x="1471026" y="1182445"/>
            <a:ext cx="922163" cy="1874659"/>
          </a:xfrm>
          <a:custGeom>
            <a:avLst/>
            <a:gdLst>
              <a:gd name="connsiteX0" fmla="*/ 593530 w 922163"/>
              <a:gd name="connsiteY0" fmla="*/ 0 h 1874659"/>
              <a:gd name="connsiteX1" fmla="*/ 797423 w 922163"/>
              <a:gd name="connsiteY1" fmla="*/ 1874659 h 1874659"/>
              <a:gd name="connsiteX2" fmla="*/ 112453 w 922163"/>
              <a:gd name="connsiteY2" fmla="*/ 1632004 h 1874659"/>
              <a:gd name="connsiteX3" fmla="*/ 113897 w 922163"/>
              <a:gd name="connsiteY3" fmla="*/ 1628715 h 1874659"/>
              <a:gd name="connsiteX4" fmla="*/ 23880 w 922163"/>
              <a:gd name="connsiteY4" fmla="*/ 408092 h 1874659"/>
              <a:gd name="connsiteX5" fmla="*/ 0 w 922163"/>
              <a:gd name="connsiteY5" fmla="*/ 369749 h 187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163" h="1874659">
                <a:moveTo>
                  <a:pt x="593530" y="0"/>
                </a:moveTo>
                <a:cubicBezTo>
                  <a:pt x="943206" y="561308"/>
                  <a:pt x="1018253" y="1251301"/>
                  <a:pt x="797423" y="1874659"/>
                </a:cubicBezTo>
                <a:lnTo>
                  <a:pt x="112453" y="1632004"/>
                </a:lnTo>
                <a:lnTo>
                  <a:pt x="113897" y="1628715"/>
                </a:lnTo>
                <a:cubicBezTo>
                  <a:pt x="267863" y="1223381"/>
                  <a:pt x="228725" y="775771"/>
                  <a:pt x="23880" y="408092"/>
                </a:cubicBezTo>
                <a:lnTo>
                  <a:pt x="0" y="369749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2D29F31-4C87-03A9-71FE-2C6BD5C8F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321" r="32321"/>
          <a:stretch/>
        </p:blipFill>
        <p:spPr>
          <a:xfrm rot="626420">
            <a:off x="2079891" y="2593584"/>
            <a:ext cx="988046" cy="1861085"/>
          </a:xfrm>
          <a:custGeom>
            <a:avLst/>
            <a:gdLst>
              <a:gd name="connsiteX0" fmla="*/ 595376 w 988046"/>
              <a:gd name="connsiteY0" fmla="*/ 0 h 1861085"/>
              <a:gd name="connsiteX1" fmla="*/ 899148 w 988046"/>
              <a:gd name="connsiteY1" fmla="*/ 1861085 h 1861085"/>
              <a:gd name="connsiteX2" fmla="*/ 177353 w 988046"/>
              <a:gd name="connsiteY2" fmla="*/ 1648046 h 1861085"/>
              <a:gd name="connsiteX3" fmla="*/ 211504 w 988046"/>
              <a:gd name="connsiteY3" fmla="*/ 1517512 h 1861085"/>
              <a:gd name="connsiteX4" fmla="*/ 135531 w 988046"/>
              <a:gd name="connsiteY4" fmla="*/ 673183 h 1861085"/>
              <a:gd name="connsiteX5" fmla="*/ 72749 w 988046"/>
              <a:gd name="connsiteY5" fmla="*/ 538659 h 1861085"/>
              <a:gd name="connsiteX6" fmla="*/ 0 w 988046"/>
              <a:gd name="connsiteY6" fmla="*/ 416647 h 18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046" h="1861085">
                <a:moveTo>
                  <a:pt x="595376" y="0"/>
                </a:moveTo>
                <a:cubicBezTo>
                  <a:pt x="974545" y="541822"/>
                  <a:pt x="1086352" y="1226818"/>
                  <a:pt x="899148" y="1861085"/>
                </a:cubicBezTo>
                <a:lnTo>
                  <a:pt x="177353" y="1648046"/>
                </a:lnTo>
                <a:lnTo>
                  <a:pt x="211504" y="1517512"/>
                </a:lnTo>
                <a:cubicBezTo>
                  <a:pt x="269169" y="1244228"/>
                  <a:pt x="248652" y="951387"/>
                  <a:pt x="135531" y="673183"/>
                </a:cubicBezTo>
                <a:cubicBezTo>
                  <a:pt x="116677" y="626816"/>
                  <a:pt x="95697" y="581952"/>
                  <a:pt x="72749" y="538659"/>
                </a:cubicBezTo>
                <a:lnTo>
                  <a:pt x="0" y="416647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3F3F2C-6AC6-7F08-F555-237358F14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2" r="30532"/>
          <a:stretch/>
        </p:blipFill>
        <p:spPr>
          <a:xfrm rot="3842255">
            <a:off x="1408798" y="3989718"/>
            <a:ext cx="1040921" cy="1848259"/>
          </a:xfrm>
          <a:custGeom>
            <a:avLst/>
            <a:gdLst>
              <a:gd name="connsiteX0" fmla="*/ 599821 w 1040921"/>
              <a:gd name="connsiteY0" fmla="*/ 0 h 1848259"/>
              <a:gd name="connsiteX1" fmla="*/ 973804 w 1040921"/>
              <a:gd name="connsiteY1" fmla="*/ 1848259 h 1848259"/>
              <a:gd name="connsiteX2" fmla="*/ 240479 w 1040921"/>
              <a:gd name="connsiteY2" fmla="*/ 1661673 h 1848259"/>
              <a:gd name="connsiteX3" fmla="*/ 267599 w 1040921"/>
              <a:gd name="connsiteY3" fmla="*/ 1526991 h 1848259"/>
              <a:gd name="connsiteX4" fmla="*/ 2807 w 1040921"/>
              <a:gd name="connsiteY4" fmla="*/ 457991 h 1848259"/>
              <a:gd name="connsiteX5" fmla="*/ 0 w 1040921"/>
              <a:gd name="connsiteY5" fmla="*/ 454517 h 18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921" h="1848259">
                <a:moveTo>
                  <a:pt x="599821" y="0"/>
                </a:moveTo>
                <a:cubicBezTo>
                  <a:pt x="999223" y="527084"/>
                  <a:pt x="1136873" y="1207361"/>
                  <a:pt x="973804" y="1848259"/>
                </a:cubicBezTo>
                <a:lnTo>
                  <a:pt x="240479" y="1661673"/>
                </a:lnTo>
                <a:lnTo>
                  <a:pt x="267599" y="1526991"/>
                </a:lnTo>
                <a:cubicBezTo>
                  <a:pt x="325379" y="1139284"/>
                  <a:pt x="222135" y="757746"/>
                  <a:pt x="2807" y="457991"/>
                </a:cubicBezTo>
                <a:lnTo>
                  <a:pt x="0" y="454517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6C54CC-B2BE-7B4B-05AB-4586C08D72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25261"/>
          <a:stretch/>
        </p:blipFill>
        <p:spPr>
          <a:xfrm rot="6425747">
            <a:off x="-89460" y="4335848"/>
            <a:ext cx="931683" cy="1883012"/>
          </a:xfrm>
          <a:custGeom>
            <a:avLst/>
            <a:gdLst>
              <a:gd name="connsiteX0" fmla="*/ 663201 w 931683"/>
              <a:gd name="connsiteY0" fmla="*/ 0 h 1883012"/>
              <a:gd name="connsiteX1" fmla="*/ 764145 w 931683"/>
              <a:gd name="connsiteY1" fmla="*/ 1883012 h 1883012"/>
              <a:gd name="connsiteX2" fmla="*/ 85112 w 931683"/>
              <a:gd name="connsiteY2" fmla="*/ 1599722 h 1883012"/>
              <a:gd name="connsiteX3" fmla="*/ 127270 w 931683"/>
              <a:gd name="connsiteY3" fmla="*/ 1476942 h 1883012"/>
              <a:gd name="connsiteX4" fmla="*/ 5811 w 931683"/>
              <a:gd name="connsiteY4" fmla="*/ 373757 h 1883012"/>
              <a:gd name="connsiteX5" fmla="*/ 0 w 931683"/>
              <a:gd name="connsiteY5" fmla="*/ 364339 h 1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83" h="1883012">
                <a:moveTo>
                  <a:pt x="663201" y="0"/>
                </a:moveTo>
                <a:cubicBezTo>
                  <a:pt x="981620" y="579612"/>
                  <a:pt x="1018774" y="1272680"/>
                  <a:pt x="764145" y="1883012"/>
                </a:cubicBezTo>
                <a:lnTo>
                  <a:pt x="85112" y="1599722"/>
                </a:lnTo>
                <a:lnTo>
                  <a:pt x="127270" y="1476942"/>
                </a:lnTo>
                <a:cubicBezTo>
                  <a:pt x="230914" y="1120599"/>
                  <a:pt x="198616" y="724715"/>
                  <a:pt x="5811" y="373757"/>
                </a:cubicBezTo>
                <a:lnTo>
                  <a:pt x="0" y="364339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A7A811-451E-1408-E59A-3FE9513A9B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1461"/>
          <a:stretch/>
        </p:blipFill>
        <p:spPr>
          <a:xfrm rot="10098776">
            <a:off x="-1337842" y="3402947"/>
            <a:ext cx="1049351" cy="1838435"/>
          </a:xfrm>
          <a:custGeom>
            <a:avLst/>
            <a:gdLst>
              <a:gd name="connsiteX0" fmla="*/ 575238 w 1049351"/>
              <a:gd name="connsiteY0" fmla="*/ 0 h 1838435"/>
              <a:gd name="connsiteX1" fmla="*/ 994849 w 1049351"/>
              <a:gd name="connsiteY1" fmla="*/ 1838435 h 1838435"/>
              <a:gd name="connsiteX2" fmla="*/ 307617 w 1049351"/>
              <a:gd name="connsiteY2" fmla="*/ 1681579 h 1838435"/>
              <a:gd name="connsiteX3" fmla="*/ 307950 w 1049351"/>
              <a:gd name="connsiteY3" fmla="*/ 1680284 h 1838435"/>
              <a:gd name="connsiteX4" fmla="*/ 337410 w 1049351"/>
              <a:gd name="connsiteY4" fmla="*/ 1388040 h 1838435"/>
              <a:gd name="connsiteX5" fmla="*/ 6280 w 1049351"/>
              <a:gd name="connsiteY5" fmla="*/ 465647 h 1838435"/>
              <a:gd name="connsiteX6" fmla="*/ 0 w 1049351"/>
              <a:gd name="connsiteY6" fmla="*/ 458737 h 183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51" h="1838435">
                <a:moveTo>
                  <a:pt x="575238" y="0"/>
                </a:moveTo>
                <a:cubicBezTo>
                  <a:pt x="987563" y="517039"/>
                  <a:pt x="1142005" y="1193699"/>
                  <a:pt x="994849" y="1838435"/>
                </a:cubicBezTo>
                <a:lnTo>
                  <a:pt x="307617" y="1681579"/>
                </a:lnTo>
                <a:lnTo>
                  <a:pt x="307950" y="1680284"/>
                </a:lnTo>
                <a:cubicBezTo>
                  <a:pt x="327266" y="1585887"/>
                  <a:pt x="337410" y="1488148"/>
                  <a:pt x="337410" y="1388040"/>
                </a:cubicBezTo>
                <a:cubicBezTo>
                  <a:pt x="337410" y="1037662"/>
                  <a:pt x="213145" y="716308"/>
                  <a:pt x="6280" y="465647"/>
                </a:cubicBezTo>
                <a:lnTo>
                  <a:pt x="0" y="458737"/>
                </a:lnTo>
                <a:close/>
              </a:path>
            </a:pathLst>
          </a:cu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A17B07-F988-186F-941D-F15CB3CF253E}"/>
              </a:ext>
            </a:extLst>
          </p:cNvPr>
          <p:cNvCxnSpPr>
            <a:cxnSpLocks/>
          </p:cNvCxnSpPr>
          <p:nvPr/>
        </p:nvCxnSpPr>
        <p:spPr>
          <a:xfrm>
            <a:off x="3200811" y="3136900"/>
            <a:ext cx="8864189" cy="3906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E60DA55-8AE9-99AA-AAFB-7BCA2266CD8B}"/>
              </a:ext>
            </a:extLst>
          </p:cNvPr>
          <p:cNvSpPr txBox="1"/>
          <p:nvPr/>
        </p:nvSpPr>
        <p:spPr>
          <a:xfrm>
            <a:off x="3101384" y="1975640"/>
            <a:ext cx="5981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latin typeface="+mj-lt"/>
              </a:rPr>
              <a:t>Previous work</a:t>
            </a:r>
          </a:p>
        </p:txBody>
      </p:sp>
    </p:spTree>
    <p:extLst>
      <p:ext uri="{BB962C8B-B14F-4D97-AF65-F5344CB8AC3E}">
        <p14:creationId xmlns:p14="http://schemas.microsoft.com/office/powerpoint/2010/main" val="2540477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E19B498A-0A51-658E-1577-DC847E0F7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6602"/>
          <a:stretch/>
        </p:blipFill>
        <p:spPr>
          <a:xfrm rot="11326064">
            <a:off x="-1423955" y="2402320"/>
            <a:ext cx="874912" cy="1869624"/>
          </a:xfrm>
          <a:custGeom>
            <a:avLst/>
            <a:gdLst>
              <a:gd name="connsiteX0" fmla="*/ 595292 w 874912"/>
              <a:gd name="connsiteY0" fmla="*/ 0 h 1869624"/>
              <a:gd name="connsiteX1" fmla="*/ 630050 w 874912"/>
              <a:gd name="connsiteY1" fmla="*/ 0 h 1869624"/>
              <a:gd name="connsiteX2" fmla="*/ 725835 w 874912"/>
              <a:gd name="connsiteY2" fmla="*/ 209211 h 1869624"/>
              <a:gd name="connsiteX3" fmla="*/ 693430 w 874912"/>
              <a:gd name="connsiteY3" fmla="*/ 1869624 h 1869624"/>
              <a:gd name="connsiteX4" fmla="*/ 61342 w 874912"/>
              <a:gd name="connsiteY4" fmla="*/ 1593703 h 1869624"/>
              <a:gd name="connsiteX5" fmla="*/ 87374 w 874912"/>
              <a:gd name="connsiteY5" fmla="*/ 1534048 h 1869624"/>
              <a:gd name="connsiteX6" fmla="*/ 62947 w 874912"/>
              <a:gd name="connsiteY6" fmla="*/ 441931 h 1869624"/>
              <a:gd name="connsiteX7" fmla="*/ 0 w 874912"/>
              <a:gd name="connsiteY7" fmla="*/ 314475 h 186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12" h="1869624">
                <a:moveTo>
                  <a:pt x="595292" y="0"/>
                </a:moveTo>
                <a:lnTo>
                  <a:pt x="630050" y="0"/>
                </a:lnTo>
                <a:lnTo>
                  <a:pt x="725835" y="209211"/>
                </a:lnTo>
                <a:cubicBezTo>
                  <a:pt x="934100" y="741983"/>
                  <a:pt x="924930" y="1339298"/>
                  <a:pt x="693430" y="1869624"/>
                </a:cubicBezTo>
                <a:lnTo>
                  <a:pt x="61342" y="1593703"/>
                </a:lnTo>
                <a:lnTo>
                  <a:pt x="87374" y="1534048"/>
                </a:lnTo>
                <a:cubicBezTo>
                  <a:pt x="220133" y="1184271"/>
                  <a:pt x="214188" y="790993"/>
                  <a:pt x="62947" y="441931"/>
                </a:cubicBezTo>
                <a:lnTo>
                  <a:pt x="0" y="314475"/>
                </a:lnTo>
                <a:close/>
              </a:path>
            </a:pathLst>
          </a:cu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0D93AF4-EEE2-32FC-2DEA-6F249D82C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 r="26443"/>
          <a:stretch/>
        </p:blipFill>
        <p:spPr>
          <a:xfrm rot="14530436">
            <a:off x="-577577" y="1083800"/>
            <a:ext cx="886132" cy="1880822"/>
          </a:xfrm>
          <a:custGeom>
            <a:avLst/>
            <a:gdLst>
              <a:gd name="connsiteX0" fmla="*/ 598352 w 886132"/>
              <a:gd name="connsiteY0" fmla="*/ 0 h 1880822"/>
              <a:gd name="connsiteX1" fmla="*/ 733462 w 886132"/>
              <a:gd name="connsiteY1" fmla="*/ 1880822 h 1880822"/>
              <a:gd name="connsiteX2" fmla="*/ 83309 w 886132"/>
              <a:gd name="connsiteY2" fmla="*/ 1623344 h 1880822"/>
              <a:gd name="connsiteX3" fmla="*/ 118493 w 886132"/>
              <a:gd name="connsiteY3" fmla="*/ 1534532 h 1880822"/>
              <a:gd name="connsiteX4" fmla="*/ 191706 w 886132"/>
              <a:gd name="connsiteY4" fmla="*/ 963376 h 1880822"/>
              <a:gd name="connsiteX5" fmla="*/ 37593 w 886132"/>
              <a:gd name="connsiteY5" fmla="*/ 408553 h 1880822"/>
              <a:gd name="connsiteX6" fmla="*/ 0 w 886132"/>
              <a:gd name="connsiteY6" fmla="*/ 342991 h 18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132" h="1880822">
                <a:moveTo>
                  <a:pt x="598352" y="0"/>
                </a:moveTo>
                <a:cubicBezTo>
                  <a:pt x="927225" y="573724"/>
                  <a:pt x="976953" y="1265981"/>
                  <a:pt x="733462" y="1880822"/>
                </a:cubicBezTo>
                <a:lnTo>
                  <a:pt x="83309" y="1623344"/>
                </a:lnTo>
                <a:lnTo>
                  <a:pt x="118493" y="1534532"/>
                </a:lnTo>
                <a:cubicBezTo>
                  <a:pt x="179250" y="1356233"/>
                  <a:pt x="206054" y="1163077"/>
                  <a:pt x="191706" y="963376"/>
                </a:cubicBezTo>
                <a:cubicBezTo>
                  <a:pt x="177358" y="763675"/>
                  <a:pt x="123216" y="576334"/>
                  <a:pt x="37593" y="408553"/>
                </a:cubicBezTo>
                <a:lnTo>
                  <a:pt x="0" y="342991"/>
                </a:lnTo>
                <a:close/>
              </a:path>
            </a:pathLst>
          </a:cu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33FB91B-4B24-DE70-66CA-9F008A927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25405"/>
          <a:stretch/>
        </p:blipFill>
        <p:spPr>
          <a:xfrm rot="17742015">
            <a:off x="940263" y="896143"/>
            <a:ext cx="922163" cy="1874659"/>
          </a:xfrm>
          <a:custGeom>
            <a:avLst/>
            <a:gdLst>
              <a:gd name="connsiteX0" fmla="*/ 593530 w 922163"/>
              <a:gd name="connsiteY0" fmla="*/ 0 h 1874659"/>
              <a:gd name="connsiteX1" fmla="*/ 797423 w 922163"/>
              <a:gd name="connsiteY1" fmla="*/ 1874659 h 1874659"/>
              <a:gd name="connsiteX2" fmla="*/ 112453 w 922163"/>
              <a:gd name="connsiteY2" fmla="*/ 1632004 h 1874659"/>
              <a:gd name="connsiteX3" fmla="*/ 113897 w 922163"/>
              <a:gd name="connsiteY3" fmla="*/ 1628715 h 1874659"/>
              <a:gd name="connsiteX4" fmla="*/ 23880 w 922163"/>
              <a:gd name="connsiteY4" fmla="*/ 408092 h 1874659"/>
              <a:gd name="connsiteX5" fmla="*/ 0 w 922163"/>
              <a:gd name="connsiteY5" fmla="*/ 369749 h 187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163" h="1874659">
                <a:moveTo>
                  <a:pt x="593530" y="0"/>
                </a:moveTo>
                <a:cubicBezTo>
                  <a:pt x="943206" y="561308"/>
                  <a:pt x="1018253" y="1251301"/>
                  <a:pt x="797423" y="1874659"/>
                </a:cubicBezTo>
                <a:lnTo>
                  <a:pt x="112453" y="1632004"/>
                </a:lnTo>
                <a:lnTo>
                  <a:pt x="113897" y="1628715"/>
                </a:lnTo>
                <a:cubicBezTo>
                  <a:pt x="267863" y="1223381"/>
                  <a:pt x="228725" y="775771"/>
                  <a:pt x="23880" y="408092"/>
                </a:cubicBezTo>
                <a:lnTo>
                  <a:pt x="0" y="369749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2D29F31-4C87-03A9-71FE-2C6BD5C8F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321" r="32321"/>
          <a:stretch/>
        </p:blipFill>
        <p:spPr>
          <a:xfrm rot="21011508">
            <a:off x="2506507" y="1294496"/>
            <a:ext cx="1415689" cy="2666594"/>
          </a:xfrm>
          <a:custGeom>
            <a:avLst/>
            <a:gdLst>
              <a:gd name="connsiteX0" fmla="*/ 595376 w 988046"/>
              <a:gd name="connsiteY0" fmla="*/ 0 h 1861085"/>
              <a:gd name="connsiteX1" fmla="*/ 899148 w 988046"/>
              <a:gd name="connsiteY1" fmla="*/ 1861085 h 1861085"/>
              <a:gd name="connsiteX2" fmla="*/ 177353 w 988046"/>
              <a:gd name="connsiteY2" fmla="*/ 1648046 h 1861085"/>
              <a:gd name="connsiteX3" fmla="*/ 211504 w 988046"/>
              <a:gd name="connsiteY3" fmla="*/ 1517512 h 1861085"/>
              <a:gd name="connsiteX4" fmla="*/ 135531 w 988046"/>
              <a:gd name="connsiteY4" fmla="*/ 673183 h 1861085"/>
              <a:gd name="connsiteX5" fmla="*/ 72749 w 988046"/>
              <a:gd name="connsiteY5" fmla="*/ 538659 h 1861085"/>
              <a:gd name="connsiteX6" fmla="*/ 0 w 988046"/>
              <a:gd name="connsiteY6" fmla="*/ 416647 h 18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046" h="1861085">
                <a:moveTo>
                  <a:pt x="595376" y="0"/>
                </a:moveTo>
                <a:cubicBezTo>
                  <a:pt x="974545" y="541822"/>
                  <a:pt x="1086352" y="1226818"/>
                  <a:pt x="899148" y="1861085"/>
                </a:cubicBezTo>
                <a:lnTo>
                  <a:pt x="177353" y="1648046"/>
                </a:lnTo>
                <a:lnTo>
                  <a:pt x="211504" y="1517512"/>
                </a:lnTo>
                <a:cubicBezTo>
                  <a:pt x="269169" y="1244228"/>
                  <a:pt x="248652" y="951387"/>
                  <a:pt x="135531" y="673183"/>
                </a:cubicBezTo>
                <a:cubicBezTo>
                  <a:pt x="116677" y="626816"/>
                  <a:pt x="95697" y="581952"/>
                  <a:pt x="72749" y="538659"/>
                </a:cubicBezTo>
                <a:lnTo>
                  <a:pt x="0" y="416647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3F3F2C-6AC6-7F08-F555-237358F14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2" r="30532"/>
          <a:stretch/>
        </p:blipFill>
        <p:spPr>
          <a:xfrm rot="2627343">
            <a:off x="1845220" y="3531729"/>
            <a:ext cx="1040921" cy="1848259"/>
          </a:xfrm>
          <a:custGeom>
            <a:avLst/>
            <a:gdLst>
              <a:gd name="connsiteX0" fmla="*/ 599821 w 1040921"/>
              <a:gd name="connsiteY0" fmla="*/ 0 h 1848259"/>
              <a:gd name="connsiteX1" fmla="*/ 973804 w 1040921"/>
              <a:gd name="connsiteY1" fmla="*/ 1848259 h 1848259"/>
              <a:gd name="connsiteX2" fmla="*/ 240479 w 1040921"/>
              <a:gd name="connsiteY2" fmla="*/ 1661673 h 1848259"/>
              <a:gd name="connsiteX3" fmla="*/ 267599 w 1040921"/>
              <a:gd name="connsiteY3" fmla="*/ 1526991 h 1848259"/>
              <a:gd name="connsiteX4" fmla="*/ 2807 w 1040921"/>
              <a:gd name="connsiteY4" fmla="*/ 457991 h 1848259"/>
              <a:gd name="connsiteX5" fmla="*/ 0 w 1040921"/>
              <a:gd name="connsiteY5" fmla="*/ 454517 h 18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921" h="1848259">
                <a:moveTo>
                  <a:pt x="599821" y="0"/>
                </a:moveTo>
                <a:cubicBezTo>
                  <a:pt x="999223" y="527084"/>
                  <a:pt x="1136873" y="1207361"/>
                  <a:pt x="973804" y="1848259"/>
                </a:cubicBezTo>
                <a:lnTo>
                  <a:pt x="240479" y="1661673"/>
                </a:lnTo>
                <a:lnTo>
                  <a:pt x="267599" y="1526991"/>
                </a:lnTo>
                <a:cubicBezTo>
                  <a:pt x="325379" y="1139284"/>
                  <a:pt x="222135" y="757746"/>
                  <a:pt x="2807" y="457991"/>
                </a:cubicBezTo>
                <a:lnTo>
                  <a:pt x="0" y="454517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6C54CC-B2BE-7B4B-05AB-4586C08D72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25261"/>
          <a:stretch/>
        </p:blipFill>
        <p:spPr>
          <a:xfrm rot="5210835">
            <a:off x="568737" y="4392834"/>
            <a:ext cx="931683" cy="1883012"/>
          </a:xfrm>
          <a:custGeom>
            <a:avLst/>
            <a:gdLst>
              <a:gd name="connsiteX0" fmla="*/ 663201 w 931683"/>
              <a:gd name="connsiteY0" fmla="*/ 0 h 1883012"/>
              <a:gd name="connsiteX1" fmla="*/ 764145 w 931683"/>
              <a:gd name="connsiteY1" fmla="*/ 1883012 h 1883012"/>
              <a:gd name="connsiteX2" fmla="*/ 85112 w 931683"/>
              <a:gd name="connsiteY2" fmla="*/ 1599722 h 1883012"/>
              <a:gd name="connsiteX3" fmla="*/ 127270 w 931683"/>
              <a:gd name="connsiteY3" fmla="*/ 1476942 h 1883012"/>
              <a:gd name="connsiteX4" fmla="*/ 5811 w 931683"/>
              <a:gd name="connsiteY4" fmla="*/ 373757 h 1883012"/>
              <a:gd name="connsiteX5" fmla="*/ 0 w 931683"/>
              <a:gd name="connsiteY5" fmla="*/ 364339 h 1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83" h="1883012">
                <a:moveTo>
                  <a:pt x="663201" y="0"/>
                </a:moveTo>
                <a:cubicBezTo>
                  <a:pt x="981620" y="579612"/>
                  <a:pt x="1018774" y="1272680"/>
                  <a:pt x="764145" y="1883012"/>
                </a:cubicBezTo>
                <a:lnTo>
                  <a:pt x="85112" y="1599722"/>
                </a:lnTo>
                <a:lnTo>
                  <a:pt x="127270" y="1476942"/>
                </a:lnTo>
                <a:cubicBezTo>
                  <a:pt x="230914" y="1120599"/>
                  <a:pt x="198616" y="724715"/>
                  <a:pt x="5811" y="373757"/>
                </a:cubicBezTo>
                <a:lnTo>
                  <a:pt x="0" y="364339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A7A811-451E-1408-E59A-3FE9513A9B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1461"/>
          <a:stretch/>
        </p:blipFill>
        <p:spPr>
          <a:xfrm rot="8883864">
            <a:off x="-936716" y="3930658"/>
            <a:ext cx="1049351" cy="1838435"/>
          </a:xfrm>
          <a:custGeom>
            <a:avLst/>
            <a:gdLst>
              <a:gd name="connsiteX0" fmla="*/ 575238 w 1049351"/>
              <a:gd name="connsiteY0" fmla="*/ 0 h 1838435"/>
              <a:gd name="connsiteX1" fmla="*/ 994849 w 1049351"/>
              <a:gd name="connsiteY1" fmla="*/ 1838435 h 1838435"/>
              <a:gd name="connsiteX2" fmla="*/ 307617 w 1049351"/>
              <a:gd name="connsiteY2" fmla="*/ 1681579 h 1838435"/>
              <a:gd name="connsiteX3" fmla="*/ 307950 w 1049351"/>
              <a:gd name="connsiteY3" fmla="*/ 1680284 h 1838435"/>
              <a:gd name="connsiteX4" fmla="*/ 337410 w 1049351"/>
              <a:gd name="connsiteY4" fmla="*/ 1388040 h 1838435"/>
              <a:gd name="connsiteX5" fmla="*/ 6280 w 1049351"/>
              <a:gd name="connsiteY5" fmla="*/ 465647 h 1838435"/>
              <a:gd name="connsiteX6" fmla="*/ 0 w 1049351"/>
              <a:gd name="connsiteY6" fmla="*/ 458737 h 183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51" h="1838435">
                <a:moveTo>
                  <a:pt x="575238" y="0"/>
                </a:moveTo>
                <a:cubicBezTo>
                  <a:pt x="987563" y="517039"/>
                  <a:pt x="1142005" y="1193699"/>
                  <a:pt x="994849" y="1838435"/>
                </a:cubicBezTo>
                <a:lnTo>
                  <a:pt x="307617" y="1681579"/>
                </a:lnTo>
                <a:lnTo>
                  <a:pt x="307950" y="1680284"/>
                </a:lnTo>
                <a:cubicBezTo>
                  <a:pt x="327266" y="1585887"/>
                  <a:pt x="337410" y="1488148"/>
                  <a:pt x="337410" y="1388040"/>
                </a:cubicBezTo>
                <a:cubicBezTo>
                  <a:pt x="337410" y="1037662"/>
                  <a:pt x="213145" y="716308"/>
                  <a:pt x="6280" y="465647"/>
                </a:cubicBezTo>
                <a:lnTo>
                  <a:pt x="0" y="458737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34E49-4653-588E-A490-5C82B1FC1952}"/>
              </a:ext>
            </a:extLst>
          </p:cNvPr>
          <p:cNvSpPr txBox="1"/>
          <p:nvPr/>
        </p:nvSpPr>
        <p:spPr>
          <a:xfrm>
            <a:off x="4138978" y="1833472"/>
            <a:ext cx="3759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Hearing impairment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1F8FD-540A-7209-1B59-1F40FBF8911A}"/>
              </a:ext>
            </a:extLst>
          </p:cNvPr>
          <p:cNvSpPr txBox="1"/>
          <p:nvPr/>
        </p:nvSpPr>
        <p:spPr>
          <a:xfrm>
            <a:off x="4397027" y="2622701"/>
            <a:ext cx="627502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6125" lvl="1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timbre identification </a:t>
            </a:r>
            <a:br>
              <a:rPr lang="en-GB" sz="24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[</a:t>
            </a:r>
            <a:r>
              <a:rPr lang="en-GB" sz="1400" dirty="0" err="1">
                <a:solidFill>
                  <a:prstClr val="black"/>
                </a:solidFill>
                <a:latin typeface="Arial" panose="020B0604020202020204"/>
              </a:rPr>
              <a:t>Emiroglu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 &amp; </a:t>
            </a:r>
            <a:r>
              <a:rPr lang="en-GB" sz="1400" dirty="0" err="1">
                <a:solidFill>
                  <a:prstClr val="black"/>
                </a:solidFill>
                <a:latin typeface="Arial" panose="020B0604020202020204"/>
              </a:rPr>
              <a:t>Kollmeier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, 2008; Siedenburg et al., 2020] </a:t>
            </a:r>
          </a:p>
          <a:p>
            <a:pPr marL="746125" lvl="1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rhythm perception, pitch discrimination 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[Uys &amp; van Dijk, 2011] </a:t>
            </a:r>
          </a:p>
          <a:p>
            <a:pPr marL="746125" lvl="1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melodic perception </a:t>
            </a:r>
            <a:br>
              <a:rPr lang="en-GB" sz="24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[</a:t>
            </a:r>
            <a:r>
              <a:rPr lang="en-GB" sz="1400" dirty="0" err="1">
                <a:solidFill>
                  <a:prstClr val="black"/>
                </a:solidFill>
                <a:latin typeface="Arial" panose="020B0604020202020204"/>
              </a:rPr>
              <a:t>Kirchberger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 &amp; Russo, 2015; Siedenburg et al., 2020]</a:t>
            </a:r>
          </a:p>
          <a:p>
            <a:pPr marL="746125" lvl="1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auditory scene analysis</a:t>
            </a:r>
            <a:br>
              <a:rPr lang="en-GB" sz="24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[Bayat et al., 2013]</a:t>
            </a:r>
          </a:p>
        </p:txBody>
      </p:sp>
      <p:pic>
        <p:nvPicPr>
          <p:cNvPr id="9" name="Picture 8" descr="A silhouette of a person&#10;&#10;Description automatically generated">
            <a:extLst>
              <a:ext uri="{FF2B5EF4-FFF2-40B4-BE49-F238E27FC236}">
                <a16:creationId xmlns:a16="http://schemas.microsoft.com/office/drawing/2014/main" id="{F1B2B33C-CEA7-E50D-AB3A-4D0789D1B4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72" y="9532868"/>
            <a:ext cx="9525000" cy="255842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B882E5-6A81-907C-9601-13E87FAEE064}"/>
              </a:ext>
            </a:extLst>
          </p:cNvPr>
          <p:cNvCxnSpPr>
            <a:cxnSpLocks/>
          </p:cNvCxnSpPr>
          <p:nvPr/>
        </p:nvCxnSpPr>
        <p:spPr>
          <a:xfrm>
            <a:off x="4237404" y="2481887"/>
            <a:ext cx="8864189" cy="3906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39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97DC6746-C1C5-FE9A-2FAE-045AECAEC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110" y="11709846"/>
            <a:ext cx="2848909" cy="31411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C225752-E5DE-23E1-E470-9066BD305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4538" y="10751766"/>
            <a:ext cx="3714750" cy="40957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8BB0523E-CDDB-EE59-EC17-0A563B1D3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6013" y="10164334"/>
            <a:ext cx="2848909" cy="31411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21065C3-5436-F40C-0C82-ED4888AB121B}"/>
              </a:ext>
            </a:extLst>
          </p:cNvPr>
          <p:cNvSpPr/>
          <p:nvPr/>
        </p:nvSpPr>
        <p:spPr>
          <a:xfrm>
            <a:off x="2234447" y="10932052"/>
            <a:ext cx="8952999" cy="2270190"/>
          </a:xfrm>
          <a:custGeom>
            <a:avLst/>
            <a:gdLst>
              <a:gd name="connsiteX0" fmla="*/ 4493976 w 8952999"/>
              <a:gd name="connsiteY0" fmla="*/ 0 h 2270190"/>
              <a:gd name="connsiteX1" fmla="*/ 4881940 w 8952999"/>
              <a:gd name="connsiteY1" fmla="*/ 158928 h 2270190"/>
              <a:gd name="connsiteX2" fmla="*/ 5870253 w 8952999"/>
              <a:gd name="connsiteY2" fmla="*/ 758659 h 2270190"/>
              <a:gd name="connsiteX3" fmla="*/ 7245708 w 8952999"/>
              <a:gd name="connsiteY3" fmla="*/ 800601 h 2270190"/>
              <a:gd name="connsiteX4" fmla="*/ 8952999 w 8952999"/>
              <a:gd name="connsiteY4" fmla="*/ 758659 h 2270190"/>
              <a:gd name="connsiteX5" fmla="*/ 5606716 w 8952999"/>
              <a:gd name="connsiteY5" fmla="*/ 2221159 h 2270190"/>
              <a:gd name="connsiteX6" fmla="*/ 5473004 w 8952999"/>
              <a:gd name="connsiteY6" fmla="*/ 2270190 h 2270190"/>
              <a:gd name="connsiteX7" fmla="*/ 4543439 w 8952999"/>
              <a:gd name="connsiteY7" fmla="*/ 2270190 h 2270190"/>
              <a:gd name="connsiteX8" fmla="*/ 4436704 w 8952999"/>
              <a:gd name="connsiteY8" fmla="*/ 2248440 h 2270190"/>
              <a:gd name="connsiteX9" fmla="*/ 2066061 w 8952999"/>
              <a:gd name="connsiteY9" fmla="*/ 1455433 h 2270190"/>
              <a:gd name="connsiteX10" fmla="*/ 0 w 8952999"/>
              <a:gd name="connsiteY10" fmla="*/ 392899 h 2270190"/>
              <a:gd name="connsiteX11" fmla="*/ 2344853 w 8952999"/>
              <a:gd name="connsiteY11" fmla="*/ 514819 h 2270190"/>
              <a:gd name="connsiteX12" fmla="*/ 4493976 w 8952999"/>
              <a:gd name="connsiteY12" fmla="*/ 0 h 227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952999" h="2270190">
                <a:moveTo>
                  <a:pt x="4493976" y="0"/>
                </a:moveTo>
                <a:cubicBezTo>
                  <a:pt x="4493976" y="0"/>
                  <a:pt x="4554010" y="71754"/>
                  <a:pt x="4881940" y="158928"/>
                </a:cubicBezTo>
                <a:cubicBezTo>
                  <a:pt x="5209870" y="246102"/>
                  <a:pt x="5345565" y="671691"/>
                  <a:pt x="5870253" y="758659"/>
                </a:cubicBezTo>
                <a:cubicBezTo>
                  <a:pt x="6394941" y="845627"/>
                  <a:pt x="7116592" y="834319"/>
                  <a:pt x="7245708" y="800601"/>
                </a:cubicBezTo>
                <a:cubicBezTo>
                  <a:pt x="7374824" y="766883"/>
                  <a:pt x="8952999" y="758659"/>
                  <a:pt x="8952999" y="758659"/>
                </a:cubicBezTo>
                <a:cubicBezTo>
                  <a:pt x="8952999" y="758659"/>
                  <a:pt x="6567011" y="1854616"/>
                  <a:pt x="5606716" y="2221159"/>
                </a:cubicBezTo>
                <a:lnTo>
                  <a:pt x="5473004" y="2270190"/>
                </a:lnTo>
                <a:lnTo>
                  <a:pt x="4543439" y="2270190"/>
                </a:lnTo>
                <a:lnTo>
                  <a:pt x="4436704" y="2248440"/>
                </a:lnTo>
                <a:cubicBezTo>
                  <a:pt x="3575643" y="2049161"/>
                  <a:pt x="2541418" y="1567806"/>
                  <a:pt x="2066061" y="1455433"/>
                </a:cubicBezTo>
                <a:cubicBezTo>
                  <a:pt x="1374632" y="1291982"/>
                  <a:pt x="0" y="392899"/>
                  <a:pt x="0" y="392899"/>
                </a:cubicBezTo>
                <a:cubicBezTo>
                  <a:pt x="0" y="392899"/>
                  <a:pt x="2000475" y="567041"/>
                  <a:pt x="2344853" y="514819"/>
                </a:cubicBezTo>
                <a:cubicBezTo>
                  <a:pt x="2689230" y="462597"/>
                  <a:pt x="4493976" y="0"/>
                  <a:pt x="4493976" y="0"/>
                </a:cubicBezTo>
                <a:close/>
              </a:path>
            </a:pathLst>
          </a:custGeom>
          <a:solidFill>
            <a:srgbClr val="F38532"/>
          </a:solidFill>
          <a:ln w="2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1B5C4C9-2040-02EA-E907-D3B9C9D53FE5}"/>
              </a:ext>
            </a:extLst>
          </p:cNvPr>
          <p:cNvSpPr/>
          <p:nvPr/>
        </p:nvSpPr>
        <p:spPr>
          <a:xfrm>
            <a:off x="-502918" y="10718976"/>
            <a:ext cx="10277025" cy="2483266"/>
          </a:xfrm>
          <a:custGeom>
            <a:avLst/>
            <a:gdLst>
              <a:gd name="connsiteX0" fmla="*/ 1496917 w 10277025"/>
              <a:gd name="connsiteY0" fmla="*/ 6 h 2483266"/>
              <a:gd name="connsiteX1" fmla="*/ 1728738 w 10277025"/>
              <a:gd name="connsiteY1" fmla="*/ 63400 h 2483266"/>
              <a:gd name="connsiteX2" fmla="*/ 2929316 w 10277025"/>
              <a:gd name="connsiteY2" fmla="*/ 597957 h 2483266"/>
              <a:gd name="connsiteX3" fmla="*/ 5788009 w 10277025"/>
              <a:gd name="connsiteY3" fmla="*/ 1915432 h 2483266"/>
              <a:gd name="connsiteX4" fmla="*/ 7837992 w 10277025"/>
              <a:gd name="connsiteY4" fmla="*/ 2290650 h 2483266"/>
              <a:gd name="connsiteX5" fmla="*/ 9898739 w 10277025"/>
              <a:gd name="connsiteY5" fmla="*/ 1785905 h 2483266"/>
              <a:gd name="connsiteX6" fmla="*/ 10277025 w 10277025"/>
              <a:gd name="connsiteY6" fmla="*/ 2483266 h 2483266"/>
              <a:gd name="connsiteX7" fmla="*/ 518940 w 10277025"/>
              <a:gd name="connsiteY7" fmla="*/ 2483266 h 2483266"/>
              <a:gd name="connsiteX8" fmla="*/ 488547 w 10277025"/>
              <a:gd name="connsiteY8" fmla="*/ 2419974 h 2483266"/>
              <a:gd name="connsiteX9" fmla="*/ 0 w 10277025"/>
              <a:gd name="connsiteY9" fmla="*/ 549846 h 2483266"/>
              <a:gd name="connsiteX10" fmla="*/ 440312 w 10277025"/>
              <a:gd name="connsiteY10" fmla="*/ 360490 h 2483266"/>
              <a:gd name="connsiteX11" fmla="*/ 1496917 w 10277025"/>
              <a:gd name="connsiteY11" fmla="*/ 6 h 248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77025" h="2483266">
                <a:moveTo>
                  <a:pt x="1496917" y="6"/>
                </a:moveTo>
                <a:cubicBezTo>
                  <a:pt x="1570201" y="381"/>
                  <a:pt x="1646381" y="18837"/>
                  <a:pt x="1728738" y="63400"/>
                </a:cubicBezTo>
                <a:cubicBezTo>
                  <a:pt x="2167974" y="300867"/>
                  <a:pt x="2460797" y="508932"/>
                  <a:pt x="2929316" y="597957"/>
                </a:cubicBezTo>
                <a:cubicBezTo>
                  <a:pt x="3397834" y="686981"/>
                  <a:pt x="5788009" y="1915432"/>
                  <a:pt x="5788009" y="1915432"/>
                </a:cubicBezTo>
                <a:cubicBezTo>
                  <a:pt x="5788009" y="1915432"/>
                  <a:pt x="7515886" y="2290650"/>
                  <a:pt x="7837992" y="2290650"/>
                </a:cubicBezTo>
                <a:cubicBezTo>
                  <a:pt x="8160097" y="2290650"/>
                  <a:pt x="9898739" y="1785905"/>
                  <a:pt x="9898739" y="1785905"/>
                </a:cubicBezTo>
                <a:lnTo>
                  <a:pt x="10277025" y="2483266"/>
                </a:lnTo>
                <a:lnTo>
                  <a:pt x="518940" y="2483266"/>
                </a:lnTo>
                <a:lnTo>
                  <a:pt x="488547" y="2419974"/>
                </a:lnTo>
                <a:cubicBezTo>
                  <a:pt x="227854" y="1837582"/>
                  <a:pt x="59184" y="1208662"/>
                  <a:pt x="0" y="549846"/>
                </a:cubicBezTo>
                <a:cubicBezTo>
                  <a:pt x="147704" y="441085"/>
                  <a:pt x="296700" y="367480"/>
                  <a:pt x="440312" y="360490"/>
                </a:cubicBezTo>
                <a:cubicBezTo>
                  <a:pt x="916152" y="336268"/>
                  <a:pt x="1179350" y="-1620"/>
                  <a:pt x="1496917" y="6"/>
                </a:cubicBezTo>
                <a:close/>
              </a:path>
            </a:pathLst>
          </a:custGeom>
          <a:solidFill>
            <a:srgbClr val="F0743E"/>
          </a:solidFill>
          <a:ln w="2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AEFE735-6BE3-DEFB-577F-0AD3A5C4CF09}"/>
              </a:ext>
            </a:extLst>
          </p:cNvPr>
          <p:cNvSpPr/>
          <p:nvPr/>
        </p:nvSpPr>
        <p:spPr>
          <a:xfrm>
            <a:off x="6233448" y="10785255"/>
            <a:ext cx="6598632" cy="2416987"/>
          </a:xfrm>
          <a:custGeom>
            <a:avLst/>
            <a:gdLst>
              <a:gd name="connsiteX0" fmla="*/ 6598632 w 6598632"/>
              <a:gd name="connsiteY0" fmla="*/ 0 h 2416987"/>
              <a:gd name="connsiteX1" fmla="*/ 6110935 w 6598632"/>
              <a:gd name="connsiteY1" fmla="*/ 2274416 h 2416987"/>
              <a:gd name="connsiteX2" fmla="*/ 6042637 w 6598632"/>
              <a:gd name="connsiteY2" fmla="*/ 2416987 h 2416987"/>
              <a:gd name="connsiteX3" fmla="*/ 0 w 6598632"/>
              <a:gd name="connsiteY3" fmla="*/ 2416987 h 2416987"/>
              <a:gd name="connsiteX4" fmla="*/ 69744 w 6598632"/>
              <a:gd name="connsiteY4" fmla="*/ 2383351 h 2416987"/>
              <a:gd name="connsiteX5" fmla="*/ 877768 w 6598632"/>
              <a:gd name="connsiteY5" fmla="*/ 1957299 h 2416987"/>
              <a:gd name="connsiteX6" fmla="*/ 1835426 w 6598632"/>
              <a:gd name="connsiteY6" fmla="*/ 1749439 h 2416987"/>
              <a:gd name="connsiteX7" fmla="*/ 2673377 w 6598632"/>
              <a:gd name="connsiteY7" fmla="*/ 1511767 h 2416987"/>
              <a:gd name="connsiteX8" fmla="*/ 3690889 w 6598632"/>
              <a:gd name="connsiteY8" fmla="*/ 947398 h 2416987"/>
              <a:gd name="connsiteX9" fmla="*/ 5099430 w 6598632"/>
              <a:gd name="connsiteY9" fmla="*/ 686083 h 2416987"/>
              <a:gd name="connsiteX10" fmla="*/ 6598632 w 6598632"/>
              <a:gd name="connsiteY10" fmla="*/ 0 h 24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8632" h="2416987">
                <a:moveTo>
                  <a:pt x="6598632" y="0"/>
                </a:moveTo>
                <a:cubicBezTo>
                  <a:pt x="6592278" y="804688"/>
                  <a:pt x="6419535" y="1572338"/>
                  <a:pt x="6110935" y="2274416"/>
                </a:cubicBezTo>
                <a:lnTo>
                  <a:pt x="6042637" y="2416987"/>
                </a:lnTo>
                <a:lnTo>
                  <a:pt x="0" y="2416987"/>
                </a:lnTo>
                <a:lnTo>
                  <a:pt x="69744" y="2383351"/>
                </a:lnTo>
                <a:cubicBezTo>
                  <a:pt x="423254" y="2207911"/>
                  <a:pt x="877768" y="1957299"/>
                  <a:pt x="877768" y="1957299"/>
                </a:cubicBezTo>
                <a:cubicBezTo>
                  <a:pt x="877768" y="1957299"/>
                  <a:pt x="1476304" y="1779045"/>
                  <a:pt x="1835426" y="1749439"/>
                </a:cubicBezTo>
                <a:cubicBezTo>
                  <a:pt x="2194548" y="1719627"/>
                  <a:pt x="2463889" y="1630603"/>
                  <a:pt x="2673377" y="1511767"/>
                </a:cubicBezTo>
                <a:cubicBezTo>
                  <a:pt x="2882865" y="1392931"/>
                  <a:pt x="3298100" y="1053693"/>
                  <a:pt x="3690889" y="947398"/>
                </a:cubicBezTo>
                <a:cubicBezTo>
                  <a:pt x="3802455" y="917175"/>
                  <a:pt x="4425418" y="920465"/>
                  <a:pt x="5099430" y="686083"/>
                </a:cubicBezTo>
                <a:cubicBezTo>
                  <a:pt x="5647576" y="495493"/>
                  <a:pt x="6229828" y="84912"/>
                  <a:pt x="6598632" y="0"/>
                </a:cubicBezTo>
                <a:close/>
              </a:path>
            </a:pathLst>
          </a:custGeom>
          <a:solidFill>
            <a:srgbClr val="DC5541"/>
          </a:solidFill>
          <a:ln w="2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7F7B9D6-E04C-D46F-B1E5-7801603203A6}"/>
              </a:ext>
            </a:extLst>
          </p:cNvPr>
          <p:cNvSpPr/>
          <p:nvPr/>
        </p:nvSpPr>
        <p:spPr>
          <a:xfrm>
            <a:off x="1942263" y="11315221"/>
            <a:ext cx="1152676" cy="2143307"/>
          </a:xfrm>
          <a:custGeom>
            <a:avLst/>
            <a:gdLst>
              <a:gd name="connsiteX0" fmla="*/ 631006 w 1152676"/>
              <a:gd name="connsiteY0" fmla="*/ 13495 h 2143307"/>
              <a:gd name="connsiteX1" fmla="*/ 595996 w 1152676"/>
              <a:gd name="connsiteY1" fmla="*/ 32111 h 2143307"/>
              <a:gd name="connsiteX2" fmla="*/ 525977 w 1152676"/>
              <a:gd name="connsiteY2" fmla="*/ 345669 h 2143307"/>
              <a:gd name="connsiteX3" fmla="*/ 315642 w 1152676"/>
              <a:gd name="connsiteY3" fmla="*/ 698266 h 2143307"/>
              <a:gd name="connsiteX4" fmla="*/ 435119 w 1152676"/>
              <a:gd name="connsiteY4" fmla="*/ 650058 h 2143307"/>
              <a:gd name="connsiteX5" fmla="*/ 296887 w 1152676"/>
              <a:gd name="connsiteY5" fmla="*/ 819271 h 2143307"/>
              <a:gd name="connsiteX6" fmla="*/ 390107 w 1152676"/>
              <a:gd name="connsiteY6" fmla="*/ 820383 h 2143307"/>
              <a:gd name="connsiteX7" fmla="*/ 282855 w 1152676"/>
              <a:gd name="connsiteY7" fmla="*/ 922633 h 2143307"/>
              <a:gd name="connsiteX8" fmla="*/ 400110 w 1152676"/>
              <a:gd name="connsiteY8" fmla="*/ 909296 h 2143307"/>
              <a:gd name="connsiteX9" fmla="*/ 242427 w 1152676"/>
              <a:gd name="connsiteY9" fmla="*/ 1087817 h 2143307"/>
              <a:gd name="connsiteX10" fmla="*/ 411085 w 1152676"/>
              <a:gd name="connsiteY10" fmla="*/ 1075452 h 2143307"/>
              <a:gd name="connsiteX11" fmla="*/ 202000 w 1152676"/>
              <a:gd name="connsiteY11" fmla="*/ 1253001 h 2143307"/>
              <a:gd name="connsiteX12" fmla="*/ 329535 w 1152676"/>
              <a:gd name="connsiteY12" fmla="*/ 1257586 h 2143307"/>
              <a:gd name="connsiteX13" fmla="*/ 161572 w 1152676"/>
              <a:gd name="connsiteY13" fmla="*/ 1418046 h 2143307"/>
              <a:gd name="connsiteX14" fmla="*/ 286051 w 1152676"/>
              <a:gd name="connsiteY14" fmla="*/ 1427910 h 2143307"/>
              <a:gd name="connsiteX15" fmla="*/ 121144 w 1152676"/>
              <a:gd name="connsiteY15" fmla="*/ 1583230 h 2143307"/>
              <a:gd name="connsiteX16" fmla="*/ 307306 w 1152676"/>
              <a:gd name="connsiteY16" fmla="*/ 1565725 h 2143307"/>
              <a:gd name="connsiteX17" fmla="*/ 80717 w 1152676"/>
              <a:gd name="connsiteY17" fmla="*/ 1748275 h 2143307"/>
              <a:gd name="connsiteX18" fmla="*/ 253819 w 1152676"/>
              <a:gd name="connsiteY18" fmla="*/ 1747442 h 2143307"/>
              <a:gd name="connsiteX19" fmla="*/ 40289 w 1152676"/>
              <a:gd name="connsiteY19" fmla="*/ 1913321 h 2143307"/>
              <a:gd name="connsiteX20" fmla="*/ 164212 w 1152676"/>
              <a:gd name="connsiteY20" fmla="*/ 1938328 h 2143307"/>
              <a:gd name="connsiteX21" fmla="*/ 0 w 1152676"/>
              <a:gd name="connsiteY21" fmla="*/ 2078366 h 2143307"/>
              <a:gd name="connsiteX22" fmla="*/ 1152677 w 1152676"/>
              <a:gd name="connsiteY22" fmla="*/ 2103512 h 2143307"/>
              <a:gd name="connsiteX23" fmla="*/ 1016667 w 1152676"/>
              <a:gd name="connsiteY23" fmla="*/ 1953471 h 2143307"/>
              <a:gd name="connsiteX24" fmla="*/ 1112249 w 1152676"/>
              <a:gd name="connsiteY24" fmla="*/ 1938466 h 2143307"/>
              <a:gd name="connsiteX25" fmla="*/ 985548 w 1152676"/>
              <a:gd name="connsiteY25" fmla="*/ 1788148 h 2143307"/>
              <a:gd name="connsiteX26" fmla="*/ 1071821 w 1152676"/>
              <a:gd name="connsiteY26" fmla="*/ 1773421 h 2143307"/>
              <a:gd name="connsiteX27" fmla="*/ 954428 w 1152676"/>
              <a:gd name="connsiteY27" fmla="*/ 1622686 h 2143307"/>
              <a:gd name="connsiteX28" fmla="*/ 1031394 w 1152676"/>
              <a:gd name="connsiteY28" fmla="*/ 1608376 h 2143307"/>
              <a:gd name="connsiteX29" fmla="*/ 923308 w 1152676"/>
              <a:gd name="connsiteY29" fmla="*/ 1457224 h 2143307"/>
              <a:gd name="connsiteX30" fmla="*/ 990966 w 1152676"/>
              <a:gd name="connsiteY30" fmla="*/ 1443331 h 2143307"/>
              <a:gd name="connsiteX31" fmla="*/ 859958 w 1152676"/>
              <a:gd name="connsiteY31" fmla="*/ 1261476 h 2143307"/>
              <a:gd name="connsiteX32" fmla="*/ 950538 w 1152676"/>
              <a:gd name="connsiteY32" fmla="*/ 1278286 h 2143307"/>
              <a:gd name="connsiteX33" fmla="*/ 828838 w 1152676"/>
              <a:gd name="connsiteY33" fmla="*/ 1098098 h 2143307"/>
              <a:gd name="connsiteX34" fmla="*/ 910110 w 1152676"/>
              <a:gd name="connsiteY34" fmla="*/ 1113241 h 2143307"/>
              <a:gd name="connsiteX35" fmla="*/ 781464 w 1152676"/>
              <a:gd name="connsiteY35" fmla="*/ 929857 h 2143307"/>
              <a:gd name="connsiteX36" fmla="*/ 869682 w 1152676"/>
              <a:gd name="connsiteY36" fmla="*/ 948195 h 2143307"/>
              <a:gd name="connsiteX37" fmla="*/ 759375 w 1152676"/>
              <a:gd name="connsiteY37" fmla="*/ 810797 h 2143307"/>
              <a:gd name="connsiteX38" fmla="*/ 855651 w 1152676"/>
              <a:gd name="connsiteY38" fmla="*/ 850947 h 2143307"/>
              <a:gd name="connsiteX39" fmla="*/ 779658 w 1152676"/>
              <a:gd name="connsiteY39" fmla="*/ 707018 h 2143307"/>
              <a:gd name="connsiteX40" fmla="*/ 836896 w 1152676"/>
              <a:gd name="connsiteY40" fmla="*/ 723967 h 2143307"/>
              <a:gd name="connsiteX41" fmla="*/ 692829 w 1152676"/>
              <a:gd name="connsiteY41" fmla="*/ 382485 h 2143307"/>
              <a:gd name="connsiteX42" fmla="*/ 631006 w 1152676"/>
              <a:gd name="connsiteY42" fmla="*/ 13495 h 2143307"/>
              <a:gd name="connsiteX43" fmla="*/ 631006 w 1152676"/>
              <a:gd name="connsiteY43" fmla="*/ 13495 h 2143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2676" h="2143307">
                <a:moveTo>
                  <a:pt x="631006" y="13495"/>
                </a:moveTo>
                <a:cubicBezTo>
                  <a:pt x="628366" y="-6094"/>
                  <a:pt x="600998" y="-7900"/>
                  <a:pt x="595996" y="32111"/>
                </a:cubicBezTo>
                <a:cubicBezTo>
                  <a:pt x="570851" y="234945"/>
                  <a:pt x="570434" y="210077"/>
                  <a:pt x="525977" y="345669"/>
                </a:cubicBezTo>
                <a:cubicBezTo>
                  <a:pt x="487217" y="481818"/>
                  <a:pt x="388162" y="579761"/>
                  <a:pt x="315642" y="698266"/>
                </a:cubicBezTo>
                <a:cubicBezTo>
                  <a:pt x="326339" y="703406"/>
                  <a:pt x="424005" y="645474"/>
                  <a:pt x="435119" y="650058"/>
                </a:cubicBezTo>
                <a:cubicBezTo>
                  <a:pt x="419143" y="686318"/>
                  <a:pt x="315364" y="784539"/>
                  <a:pt x="296887" y="819271"/>
                </a:cubicBezTo>
                <a:cubicBezTo>
                  <a:pt x="309529" y="826218"/>
                  <a:pt x="376909" y="814270"/>
                  <a:pt x="390107" y="820383"/>
                </a:cubicBezTo>
                <a:cubicBezTo>
                  <a:pt x="373713" y="848863"/>
                  <a:pt x="301749" y="895264"/>
                  <a:pt x="282855" y="922633"/>
                </a:cubicBezTo>
                <a:cubicBezTo>
                  <a:pt x="301333" y="930413"/>
                  <a:pt x="380660" y="902766"/>
                  <a:pt x="400110" y="909296"/>
                </a:cubicBezTo>
                <a:cubicBezTo>
                  <a:pt x="371352" y="958754"/>
                  <a:pt x="278687" y="1041415"/>
                  <a:pt x="242427" y="1087817"/>
                </a:cubicBezTo>
                <a:cubicBezTo>
                  <a:pt x="264378" y="1096014"/>
                  <a:pt x="387884" y="1068645"/>
                  <a:pt x="411085" y="1075452"/>
                </a:cubicBezTo>
                <a:cubicBezTo>
                  <a:pt x="378993" y="1124494"/>
                  <a:pt x="242289" y="1207016"/>
                  <a:pt x="202000" y="1253001"/>
                </a:cubicBezTo>
                <a:cubicBezTo>
                  <a:pt x="227562" y="1261476"/>
                  <a:pt x="302444" y="1250639"/>
                  <a:pt x="329535" y="1257586"/>
                </a:cubicBezTo>
                <a:cubicBezTo>
                  <a:pt x="294108" y="1306349"/>
                  <a:pt x="206168" y="1372339"/>
                  <a:pt x="161572" y="1418046"/>
                </a:cubicBezTo>
                <a:cubicBezTo>
                  <a:pt x="190747" y="1426799"/>
                  <a:pt x="255209" y="1420825"/>
                  <a:pt x="286051" y="1427910"/>
                </a:cubicBezTo>
                <a:cubicBezTo>
                  <a:pt x="247290" y="1476534"/>
                  <a:pt x="169769" y="1537662"/>
                  <a:pt x="121144" y="1583230"/>
                </a:cubicBezTo>
                <a:cubicBezTo>
                  <a:pt x="153931" y="1592261"/>
                  <a:pt x="272436" y="1558501"/>
                  <a:pt x="307306" y="1565725"/>
                </a:cubicBezTo>
                <a:cubicBezTo>
                  <a:pt x="265211" y="1614072"/>
                  <a:pt x="133648" y="1702985"/>
                  <a:pt x="80717" y="1748275"/>
                </a:cubicBezTo>
                <a:cubicBezTo>
                  <a:pt x="117115" y="1757445"/>
                  <a:pt x="215198" y="1740079"/>
                  <a:pt x="253819" y="1747442"/>
                </a:cubicBezTo>
                <a:cubicBezTo>
                  <a:pt x="208390" y="1795650"/>
                  <a:pt x="97249" y="1868169"/>
                  <a:pt x="40289" y="1913321"/>
                </a:cubicBezTo>
                <a:cubicBezTo>
                  <a:pt x="80300" y="1922629"/>
                  <a:pt x="121700" y="1930964"/>
                  <a:pt x="164212" y="1938328"/>
                </a:cubicBezTo>
                <a:cubicBezTo>
                  <a:pt x="115448" y="1986396"/>
                  <a:pt x="60989" y="2033215"/>
                  <a:pt x="0" y="2078366"/>
                </a:cubicBezTo>
                <a:cubicBezTo>
                  <a:pt x="340232" y="2151719"/>
                  <a:pt x="772017" y="2166862"/>
                  <a:pt x="1152677" y="2103512"/>
                </a:cubicBezTo>
                <a:cubicBezTo>
                  <a:pt x="1102524" y="2054331"/>
                  <a:pt x="1057512" y="2004179"/>
                  <a:pt x="1016667" y="1953471"/>
                </a:cubicBezTo>
                <a:cubicBezTo>
                  <a:pt x="1048759" y="1949025"/>
                  <a:pt x="1080713" y="1944023"/>
                  <a:pt x="1112249" y="1938466"/>
                </a:cubicBezTo>
                <a:cubicBezTo>
                  <a:pt x="1065570" y="1889147"/>
                  <a:pt x="1023614" y="1838856"/>
                  <a:pt x="985548" y="1788148"/>
                </a:cubicBezTo>
                <a:cubicBezTo>
                  <a:pt x="1014583" y="1783841"/>
                  <a:pt x="1043341" y="1778978"/>
                  <a:pt x="1071821" y="1773421"/>
                </a:cubicBezTo>
                <a:cubicBezTo>
                  <a:pt x="1028615" y="1723963"/>
                  <a:pt x="989715" y="1673672"/>
                  <a:pt x="954428" y="1622686"/>
                </a:cubicBezTo>
                <a:cubicBezTo>
                  <a:pt x="980268" y="1618518"/>
                  <a:pt x="1005970" y="1613655"/>
                  <a:pt x="1031394" y="1608376"/>
                </a:cubicBezTo>
                <a:cubicBezTo>
                  <a:pt x="991521" y="1558779"/>
                  <a:pt x="955678" y="1508349"/>
                  <a:pt x="923308" y="1457224"/>
                </a:cubicBezTo>
                <a:cubicBezTo>
                  <a:pt x="946092" y="1453056"/>
                  <a:pt x="968598" y="1448471"/>
                  <a:pt x="990966" y="1443331"/>
                </a:cubicBezTo>
                <a:cubicBezTo>
                  <a:pt x="954567" y="1393595"/>
                  <a:pt x="889549" y="1312740"/>
                  <a:pt x="859958" y="1261476"/>
                </a:cubicBezTo>
                <a:cubicBezTo>
                  <a:pt x="879546" y="1257447"/>
                  <a:pt x="931366" y="1283148"/>
                  <a:pt x="950538" y="1278286"/>
                </a:cubicBezTo>
                <a:cubicBezTo>
                  <a:pt x="917473" y="1228272"/>
                  <a:pt x="855651" y="1149500"/>
                  <a:pt x="828838" y="1098098"/>
                </a:cubicBezTo>
                <a:cubicBezTo>
                  <a:pt x="845370" y="1094346"/>
                  <a:pt x="893995" y="1117964"/>
                  <a:pt x="910110" y="1113241"/>
                </a:cubicBezTo>
                <a:cubicBezTo>
                  <a:pt x="880519" y="1062949"/>
                  <a:pt x="805498" y="981538"/>
                  <a:pt x="781464" y="929857"/>
                </a:cubicBezTo>
                <a:cubicBezTo>
                  <a:pt x="794801" y="926245"/>
                  <a:pt x="856484" y="952502"/>
                  <a:pt x="869682" y="948195"/>
                </a:cubicBezTo>
                <a:cubicBezTo>
                  <a:pt x="854956" y="919715"/>
                  <a:pt x="772573" y="839832"/>
                  <a:pt x="759375" y="810797"/>
                </a:cubicBezTo>
                <a:cubicBezTo>
                  <a:pt x="768683" y="807323"/>
                  <a:pt x="846482" y="854836"/>
                  <a:pt x="855651" y="850947"/>
                </a:cubicBezTo>
                <a:cubicBezTo>
                  <a:pt x="840091" y="811908"/>
                  <a:pt x="793273" y="746890"/>
                  <a:pt x="779658" y="707018"/>
                </a:cubicBezTo>
                <a:cubicBezTo>
                  <a:pt x="787993" y="704379"/>
                  <a:pt x="828560" y="727024"/>
                  <a:pt x="836896" y="723967"/>
                </a:cubicBezTo>
                <a:cubicBezTo>
                  <a:pt x="784381" y="609908"/>
                  <a:pt x="725337" y="502796"/>
                  <a:pt x="692829" y="382485"/>
                </a:cubicBezTo>
                <a:cubicBezTo>
                  <a:pt x="636285" y="129638"/>
                  <a:pt x="665877" y="258145"/>
                  <a:pt x="631006" y="13495"/>
                </a:cubicBezTo>
                <a:lnTo>
                  <a:pt x="631006" y="13495"/>
                </a:lnTo>
                <a:close/>
              </a:path>
            </a:pathLst>
          </a:custGeom>
          <a:solidFill>
            <a:srgbClr val="093C4A"/>
          </a:solidFill>
          <a:ln w="13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C254C4A-554B-14B1-049B-B02D64124E55}"/>
              </a:ext>
            </a:extLst>
          </p:cNvPr>
          <p:cNvSpPr/>
          <p:nvPr/>
        </p:nvSpPr>
        <p:spPr>
          <a:xfrm>
            <a:off x="1410754" y="11774936"/>
            <a:ext cx="857734" cy="1594608"/>
          </a:xfrm>
          <a:custGeom>
            <a:avLst/>
            <a:gdLst>
              <a:gd name="connsiteX0" fmla="*/ 469573 w 857734"/>
              <a:gd name="connsiteY0" fmla="*/ 10018 h 1594608"/>
              <a:gd name="connsiteX1" fmla="*/ 443594 w 857734"/>
              <a:gd name="connsiteY1" fmla="*/ 23910 h 1594608"/>
              <a:gd name="connsiteX2" fmla="*/ 391496 w 857734"/>
              <a:gd name="connsiteY2" fmla="*/ 257169 h 1594608"/>
              <a:gd name="connsiteX3" fmla="*/ 234925 w 857734"/>
              <a:gd name="connsiteY3" fmla="*/ 519602 h 1594608"/>
              <a:gd name="connsiteX4" fmla="*/ 323839 w 857734"/>
              <a:gd name="connsiteY4" fmla="*/ 483758 h 1594608"/>
              <a:gd name="connsiteX5" fmla="*/ 221033 w 857734"/>
              <a:gd name="connsiteY5" fmla="*/ 609626 h 1594608"/>
              <a:gd name="connsiteX6" fmla="*/ 290357 w 857734"/>
              <a:gd name="connsiteY6" fmla="*/ 610460 h 1594608"/>
              <a:gd name="connsiteX7" fmla="*/ 210613 w 857734"/>
              <a:gd name="connsiteY7" fmla="*/ 686453 h 1594608"/>
              <a:gd name="connsiteX8" fmla="*/ 297859 w 857734"/>
              <a:gd name="connsiteY8" fmla="*/ 676450 h 1594608"/>
              <a:gd name="connsiteX9" fmla="*/ 180466 w 857734"/>
              <a:gd name="connsiteY9" fmla="*/ 809264 h 1594608"/>
              <a:gd name="connsiteX10" fmla="*/ 306056 w 857734"/>
              <a:gd name="connsiteY10" fmla="*/ 799956 h 1594608"/>
              <a:gd name="connsiteX11" fmla="*/ 150458 w 857734"/>
              <a:gd name="connsiteY11" fmla="*/ 932076 h 1594608"/>
              <a:gd name="connsiteX12" fmla="*/ 245345 w 857734"/>
              <a:gd name="connsiteY12" fmla="*/ 935410 h 1594608"/>
              <a:gd name="connsiteX13" fmla="*/ 120450 w 857734"/>
              <a:gd name="connsiteY13" fmla="*/ 1054887 h 1594608"/>
              <a:gd name="connsiteX14" fmla="*/ 213114 w 857734"/>
              <a:gd name="connsiteY14" fmla="*/ 1062250 h 1594608"/>
              <a:gd name="connsiteX15" fmla="*/ 90303 w 857734"/>
              <a:gd name="connsiteY15" fmla="*/ 1177837 h 1594608"/>
              <a:gd name="connsiteX16" fmla="*/ 228813 w 857734"/>
              <a:gd name="connsiteY16" fmla="*/ 1164778 h 1594608"/>
              <a:gd name="connsiteX17" fmla="*/ 60294 w 857734"/>
              <a:gd name="connsiteY17" fmla="*/ 1300649 h 1594608"/>
              <a:gd name="connsiteX18" fmla="*/ 189080 w 857734"/>
              <a:gd name="connsiteY18" fmla="*/ 1299954 h 1594608"/>
              <a:gd name="connsiteX19" fmla="*/ 30147 w 857734"/>
              <a:gd name="connsiteY19" fmla="*/ 1423460 h 1594608"/>
              <a:gd name="connsiteX20" fmla="*/ 122256 w 857734"/>
              <a:gd name="connsiteY20" fmla="*/ 1442076 h 1594608"/>
              <a:gd name="connsiteX21" fmla="*/ 0 w 857734"/>
              <a:gd name="connsiteY21" fmla="*/ 1546271 h 1594608"/>
              <a:gd name="connsiteX22" fmla="*/ 857735 w 857734"/>
              <a:gd name="connsiteY22" fmla="*/ 1565027 h 1594608"/>
              <a:gd name="connsiteX23" fmla="*/ 756596 w 857734"/>
              <a:gd name="connsiteY23" fmla="*/ 1453329 h 1594608"/>
              <a:gd name="connsiteX24" fmla="*/ 827727 w 857734"/>
              <a:gd name="connsiteY24" fmla="*/ 1442215 h 1594608"/>
              <a:gd name="connsiteX25" fmla="*/ 733534 w 857734"/>
              <a:gd name="connsiteY25" fmla="*/ 1330379 h 1594608"/>
              <a:gd name="connsiteX26" fmla="*/ 797718 w 857734"/>
              <a:gd name="connsiteY26" fmla="*/ 1319404 h 1594608"/>
              <a:gd name="connsiteX27" fmla="*/ 710333 w 857734"/>
              <a:gd name="connsiteY27" fmla="*/ 1207290 h 1594608"/>
              <a:gd name="connsiteX28" fmla="*/ 767571 w 857734"/>
              <a:gd name="connsiteY28" fmla="*/ 1196592 h 1594608"/>
              <a:gd name="connsiteX29" fmla="*/ 687133 w 857734"/>
              <a:gd name="connsiteY29" fmla="*/ 1084062 h 1594608"/>
              <a:gd name="connsiteX30" fmla="*/ 737424 w 857734"/>
              <a:gd name="connsiteY30" fmla="*/ 1073781 h 1594608"/>
              <a:gd name="connsiteX31" fmla="*/ 639897 w 857734"/>
              <a:gd name="connsiteY31" fmla="*/ 938466 h 1594608"/>
              <a:gd name="connsiteX32" fmla="*/ 707277 w 857734"/>
              <a:gd name="connsiteY32" fmla="*/ 950970 h 1594608"/>
              <a:gd name="connsiteX33" fmla="*/ 616697 w 857734"/>
              <a:gd name="connsiteY33" fmla="*/ 816905 h 1594608"/>
              <a:gd name="connsiteX34" fmla="*/ 677269 w 857734"/>
              <a:gd name="connsiteY34" fmla="*/ 828158 h 1594608"/>
              <a:gd name="connsiteX35" fmla="*/ 581548 w 857734"/>
              <a:gd name="connsiteY35" fmla="*/ 691732 h 1594608"/>
              <a:gd name="connsiteX36" fmla="*/ 647122 w 857734"/>
              <a:gd name="connsiteY36" fmla="*/ 705347 h 1594608"/>
              <a:gd name="connsiteX37" fmla="*/ 565016 w 857734"/>
              <a:gd name="connsiteY37" fmla="*/ 603097 h 1594608"/>
              <a:gd name="connsiteX38" fmla="*/ 636702 w 857734"/>
              <a:gd name="connsiteY38" fmla="*/ 632966 h 1594608"/>
              <a:gd name="connsiteX39" fmla="*/ 580159 w 857734"/>
              <a:gd name="connsiteY39" fmla="*/ 525853 h 1594608"/>
              <a:gd name="connsiteX40" fmla="*/ 622670 w 857734"/>
              <a:gd name="connsiteY40" fmla="*/ 538496 h 1594608"/>
              <a:gd name="connsiteX41" fmla="*/ 515419 w 857734"/>
              <a:gd name="connsiteY41" fmla="*/ 284398 h 1594608"/>
              <a:gd name="connsiteX42" fmla="*/ 469573 w 857734"/>
              <a:gd name="connsiteY42" fmla="*/ 10018 h 1594608"/>
              <a:gd name="connsiteX43" fmla="*/ 469573 w 857734"/>
              <a:gd name="connsiteY43" fmla="*/ 10018 h 159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57734" h="1594608">
                <a:moveTo>
                  <a:pt x="469573" y="10018"/>
                </a:moveTo>
                <a:cubicBezTo>
                  <a:pt x="467628" y="-4570"/>
                  <a:pt x="447206" y="-5820"/>
                  <a:pt x="443594" y="23910"/>
                </a:cubicBezTo>
                <a:cubicBezTo>
                  <a:pt x="424839" y="174924"/>
                  <a:pt x="424561" y="156308"/>
                  <a:pt x="391496" y="257169"/>
                </a:cubicBezTo>
                <a:cubicBezTo>
                  <a:pt x="362599" y="358446"/>
                  <a:pt x="288968" y="431244"/>
                  <a:pt x="234925" y="519602"/>
                </a:cubicBezTo>
                <a:cubicBezTo>
                  <a:pt x="242844" y="523353"/>
                  <a:pt x="315503" y="480424"/>
                  <a:pt x="323839" y="483758"/>
                </a:cubicBezTo>
                <a:cubicBezTo>
                  <a:pt x="311891" y="510710"/>
                  <a:pt x="234648" y="583786"/>
                  <a:pt x="221033" y="609626"/>
                </a:cubicBezTo>
                <a:cubicBezTo>
                  <a:pt x="230480" y="614766"/>
                  <a:pt x="280632" y="605875"/>
                  <a:pt x="290357" y="610460"/>
                </a:cubicBezTo>
                <a:cubicBezTo>
                  <a:pt x="278132" y="631577"/>
                  <a:pt x="224506" y="666169"/>
                  <a:pt x="210613" y="686453"/>
                </a:cubicBezTo>
                <a:cubicBezTo>
                  <a:pt x="224367" y="692288"/>
                  <a:pt x="283411" y="671727"/>
                  <a:pt x="297859" y="676450"/>
                </a:cubicBezTo>
                <a:cubicBezTo>
                  <a:pt x="276465" y="713266"/>
                  <a:pt x="207557" y="774810"/>
                  <a:pt x="180466" y="809264"/>
                </a:cubicBezTo>
                <a:cubicBezTo>
                  <a:pt x="196859" y="815377"/>
                  <a:pt x="288690" y="794955"/>
                  <a:pt x="306056" y="799956"/>
                </a:cubicBezTo>
                <a:cubicBezTo>
                  <a:pt x="282161" y="836494"/>
                  <a:pt x="180466" y="897761"/>
                  <a:pt x="150458" y="932076"/>
                </a:cubicBezTo>
                <a:cubicBezTo>
                  <a:pt x="169491" y="938466"/>
                  <a:pt x="225201" y="930269"/>
                  <a:pt x="245345" y="935410"/>
                </a:cubicBezTo>
                <a:cubicBezTo>
                  <a:pt x="218949" y="971670"/>
                  <a:pt x="153514" y="1020850"/>
                  <a:pt x="120450" y="1054887"/>
                </a:cubicBezTo>
                <a:cubicBezTo>
                  <a:pt x="142122" y="1061417"/>
                  <a:pt x="190052" y="1056971"/>
                  <a:pt x="213114" y="1062250"/>
                </a:cubicBezTo>
                <a:cubicBezTo>
                  <a:pt x="184356" y="1098371"/>
                  <a:pt x="126562" y="1143939"/>
                  <a:pt x="90303" y="1177837"/>
                </a:cubicBezTo>
                <a:cubicBezTo>
                  <a:pt x="114754" y="1184506"/>
                  <a:pt x="202972" y="1159499"/>
                  <a:pt x="228813" y="1164778"/>
                </a:cubicBezTo>
                <a:cubicBezTo>
                  <a:pt x="197554" y="1200760"/>
                  <a:pt x="99611" y="1266889"/>
                  <a:pt x="60294" y="1300649"/>
                </a:cubicBezTo>
                <a:cubicBezTo>
                  <a:pt x="87385" y="1307456"/>
                  <a:pt x="160322" y="1294536"/>
                  <a:pt x="189080" y="1299954"/>
                </a:cubicBezTo>
                <a:cubicBezTo>
                  <a:pt x="155320" y="1335797"/>
                  <a:pt x="72520" y="1389701"/>
                  <a:pt x="30147" y="1423460"/>
                </a:cubicBezTo>
                <a:cubicBezTo>
                  <a:pt x="59878" y="1430406"/>
                  <a:pt x="90719" y="1436519"/>
                  <a:pt x="122256" y="1442076"/>
                </a:cubicBezTo>
                <a:cubicBezTo>
                  <a:pt x="85996" y="1477919"/>
                  <a:pt x="45568" y="1512651"/>
                  <a:pt x="0" y="1546271"/>
                </a:cubicBezTo>
                <a:cubicBezTo>
                  <a:pt x="253125" y="1600870"/>
                  <a:pt x="574463" y="1612123"/>
                  <a:pt x="857735" y="1565027"/>
                </a:cubicBezTo>
                <a:cubicBezTo>
                  <a:pt x="820502" y="1528350"/>
                  <a:pt x="786882" y="1491117"/>
                  <a:pt x="756596" y="1453329"/>
                </a:cubicBezTo>
                <a:cubicBezTo>
                  <a:pt x="780491" y="1449995"/>
                  <a:pt x="804248" y="1446383"/>
                  <a:pt x="827727" y="1442215"/>
                </a:cubicBezTo>
                <a:cubicBezTo>
                  <a:pt x="792995" y="1405538"/>
                  <a:pt x="761736" y="1368167"/>
                  <a:pt x="733534" y="1330379"/>
                </a:cubicBezTo>
                <a:cubicBezTo>
                  <a:pt x="755068" y="1327184"/>
                  <a:pt x="776601" y="1323572"/>
                  <a:pt x="797718" y="1319404"/>
                </a:cubicBezTo>
                <a:cubicBezTo>
                  <a:pt x="765487" y="1282588"/>
                  <a:pt x="736591" y="1245217"/>
                  <a:pt x="710333" y="1207290"/>
                </a:cubicBezTo>
                <a:cubicBezTo>
                  <a:pt x="729644" y="1204094"/>
                  <a:pt x="748677" y="1200621"/>
                  <a:pt x="767571" y="1196592"/>
                </a:cubicBezTo>
                <a:cubicBezTo>
                  <a:pt x="737980" y="1159638"/>
                  <a:pt x="711306" y="1122128"/>
                  <a:pt x="687133" y="1084062"/>
                </a:cubicBezTo>
                <a:cubicBezTo>
                  <a:pt x="704082" y="1081005"/>
                  <a:pt x="720892" y="1077532"/>
                  <a:pt x="737424" y="1073781"/>
                </a:cubicBezTo>
                <a:cubicBezTo>
                  <a:pt x="710333" y="1036688"/>
                  <a:pt x="661987" y="976671"/>
                  <a:pt x="639897" y="938466"/>
                </a:cubicBezTo>
                <a:cubicBezTo>
                  <a:pt x="654485" y="935549"/>
                  <a:pt x="692967" y="954582"/>
                  <a:pt x="707277" y="950970"/>
                </a:cubicBezTo>
                <a:cubicBezTo>
                  <a:pt x="682687" y="913737"/>
                  <a:pt x="636702" y="855249"/>
                  <a:pt x="616697" y="816905"/>
                </a:cubicBezTo>
                <a:cubicBezTo>
                  <a:pt x="628922" y="814127"/>
                  <a:pt x="665182" y="831631"/>
                  <a:pt x="677269" y="828158"/>
                </a:cubicBezTo>
                <a:cubicBezTo>
                  <a:pt x="655179" y="790787"/>
                  <a:pt x="599470" y="730215"/>
                  <a:pt x="581548" y="691732"/>
                </a:cubicBezTo>
                <a:cubicBezTo>
                  <a:pt x="591551" y="689092"/>
                  <a:pt x="637397" y="708542"/>
                  <a:pt x="647122" y="705347"/>
                </a:cubicBezTo>
                <a:cubicBezTo>
                  <a:pt x="636146" y="684091"/>
                  <a:pt x="574880" y="624769"/>
                  <a:pt x="565016" y="603097"/>
                </a:cubicBezTo>
                <a:cubicBezTo>
                  <a:pt x="571962" y="600596"/>
                  <a:pt x="629756" y="635883"/>
                  <a:pt x="636702" y="632966"/>
                </a:cubicBezTo>
                <a:cubicBezTo>
                  <a:pt x="625171" y="603930"/>
                  <a:pt x="590300" y="555445"/>
                  <a:pt x="580159" y="525853"/>
                </a:cubicBezTo>
                <a:cubicBezTo>
                  <a:pt x="586411" y="523908"/>
                  <a:pt x="616558" y="540718"/>
                  <a:pt x="622670" y="538496"/>
                </a:cubicBezTo>
                <a:cubicBezTo>
                  <a:pt x="583632" y="453611"/>
                  <a:pt x="539592" y="373867"/>
                  <a:pt x="515419" y="284398"/>
                </a:cubicBezTo>
                <a:cubicBezTo>
                  <a:pt x="473463" y="96430"/>
                  <a:pt x="495413" y="192151"/>
                  <a:pt x="469573" y="10018"/>
                </a:cubicBezTo>
                <a:lnTo>
                  <a:pt x="469573" y="10018"/>
                </a:lnTo>
                <a:close/>
              </a:path>
            </a:pathLst>
          </a:custGeom>
          <a:solidFill>
            <a:srgbClr val="093C4A"/>
          </a:solidFill>
          <a:ln w="13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34C66EA-4E22-6A48-7049-010BB64E8A75}"/>
              </a:ext>
            </a:extLst>
          </p:cNvPr>
          <p:cNvSpPr/>
          <p:nvPr/>
        </p:nvSpPr>
        <p:spPr>
          <a:xfrm>
            <a:off x="3850104" y="11947806"/>
            <a:ext cx="259515" cy="482805"/>
          </a:xfrm>
          <a:custGeom>
            <a:avLst/>
            <a:gdLst>
              <a:gd name="connsiteX0" fmla="*/ 141844 w 259515"/>
              <a:gd name="connsiteY0" fmla="*/ 3069 h 482805"/>
              <a:gd name="connsiteX1" fmla="*/ 133926 w 259515"/>
              <a:gd name="connsiteY1" fmla="*/ 7237 h 482805"/>
              <a:gd name="connsiteX2" fmla="*/ 118227 w 259515"/>
              <a:gd name="connsiteY2" fmla="*/ 77812 h 482805"/>
              <a:gd name="connsiteX3" fmla="*/ 70853 w 259515"/>
              <a:gd name="connsiteY3" fmla="*/ 157278 h 482805"/>
              <a:gd name="connsiteX4" fmla="*/ 97804 w 259515"/>
              <a:gd name="connsiteY4" fmla="*/ 146442 h 482805"/>
              <a:gd name="connsiteX5" fmla="*/ 66685 w 259515"/>
              <a:gd name="connsiteY5" fmla="*/ 184508 h 482805"/>
              <a:gd name="connsiteX6" fmla="*/ 87663 w 259515"/>
              <a:gd name="connsiteY6" fmla="*/ 184786 h 482805"/>
              <a:gd name="connsiteX7" fmla="*/ 63489 w 259515"/>
              <a:gd name="connsiteY7" fmla="*/ 207848 h 482805"/>
              <a:gd name="connsiteX8" fmla="*/ 89886 w 259515"/>
              <a:gd name="connsiteY8" fmla="*/ 204791 h 482805"/>
              <a:gd name="connsiteX9" fmla="*/ 54320 w 259515"/>
              <a:gd name="connsiteY9" fmla="*/ 244941 h 482805"/>
              <a:gd name="connsiteX10" fmla="*/ 92247 w 259515"/>
              <a:gd name="connsiteY10" fmla="*/ 242163 h 482805"/>
              <a:gd name="connsiteX11" fmla="*/ 45151 w 259515"/>
              <a:gd name="connsiteY11" fmla="*/ 282174 h 482805"/>
              <a:gd name="connsiteX12" fmla="*/ 73909 w 259515"/>
              <a:gd name="connsiteY12" fmla="*/ 283146 h 482805"/>
              <a:gd name="connsiteX13" fmla="*/ 36121 w 259515"/>
              <a:gd name="connsiteY13" fmla="*/ 319267 h 482805"/>
              <a:gd name="connsiteX14" fmla="*/ 64184 w 259515"/>
              <a:gd name="connsiteY14" fmla="*/ 321490 h 482805"/>
              <a:gd name="connsiteX15" fmla="*/ 27091 w 259515"/>
              <a:gd name="connsiteY15" fmla="*/ 356499 h 482805"/>
              <a:gd name="connsiteX16" fmla="*/ 69047 w 259515"/>
              <a:gd name="connsiteY16" fmla="*/ 352610 h 482805"/>
              <a:gd name="connsiteX17" fmla="*/ 18061 w 259515"/>
              <a:gd name="connsiteY17" fmla="*/ 393732 h 482805"/>
              <a:gd name="connsiteX18" fmla="*/ 57099 w 259515"/>
              <a:gd name="connsiteY18" fmla="*/ 393593 h 482805"/>
              <a:gd name="connsiteX19" fmla="*/ 9030 w 259515"/>
              <a:gd name="connsiteY19" fmla="*/ 430964 h 482805"/>
              <a:gd name="connsiteX20" fmla="*/ 36955 w 259515"/>
              <a:gd name="connsiteY20" fmla="*/ 436660 h 482805"/>
              <a:gd name="connsiteX21" fmla="*/ 0 w 259515"/>
              <a:gd name="connsiteY21" fmla="*/ 468197 h 482805"/>
              <a:gd name="connsiteX22" fmla="*/ 259515 w 259515"/>
              <a:gd name="connsiteY22" fmla="*/ 473893 h 482805"/>
              <a:gd name="connsiteX23" fmla="*/ 228952 w 259515"/>
              <a:gd name="connsiteY23" fmla="*/ 440133 h 482805"/>
              <a:gd name="connsiteX24" fmla="*/ 250485 w 259515"/>
              <a:gd name="connsiteY24" fmla="*/ 436799 h 482805"/>
              <a:gd name="connsiteX25" fmla="*/ 222005 w 259515"/>
              <a:gd name="connsiteY25" fmla="*/ 402901 h 482805"/>
              <a:gd name="connsiteX26" fmla="*/ 241455 w 259515"/>
              <a:gd name="connsiteY26" fmla="*/ 399567 h 482805"/>
              <a:gd name="connsiteX27" fmla="*/ 215059 w 259515"/>
              <a:gd name="connsiteY27" fmla="*/ 365669 h 482805"/>
              <a:gd name="connsiteX28" fmla="*/ 232425 w 259515"/>
              <a:gd name="connsiteY28" fmla="*/ 362473 h 482805"/>
              <a:gd name="connsiteX29" fmla="*/ 208112 w 259515"/>
              <a:gd name="connsiteY29" fmla="*/ 328436 h 482805"/>
              <a:gd name="connsiteX30" fmla="*/ 223395 w 259515"/>
              <a:gd name="connsiteY30" fmla="*/ 325241 h 482805"/>
              <a:gd name="connsiteX31" fmla="*/ 193942 w 259515"/>
              <a:gd name="connsiteY31" fmla="*/ 284257 h 482805"/>
              <a:gd name="connsiteX32" fmla="*/ 214364 w 259515"/>
              <a:gd name="connsiteY32" fmla="*/ 288008 h 482805"/>
              <a:gd name="connsiteX33" fmla="*/ 186996 w 259515"/>
              <a:gd name="connsiteY33" fmla="*/ 247442 h 482805"/>
              <a:gd name="connsiteX34" fmla="*/ 205334 w 259515"/>
              <a:gd name="connsiteY34" fmla="*/ 250915 h 482805"/>
              <a:gd name="connsiteX35" fmla="*/ 176437 w 259515"/>
              <a:gd name="connsiteY35" fmla="*/ 209654 h 482805"/>
              <a:gd name="connsiteX36" fmla="*/ 196304 w 259515"/>
              <a:gd name="connsiteY36" fmla="*/ 213821 h 482805"/>
              <a:gd name="connsiteX37" fmla="*/ 171436 w 259515"/>
              <a:gd name="connsiteY37" fmla="*/ 182841 h 482805"/>
              <a:gd name="connsiteX38" fmla="*/ 193108 w 259515"/>
              <a:gd name="connsiteY38" fmla="*/ 191871 h 482805"/>
              <a:gd name="connsiteX39" fmla="*/ 176020 w 259515"/>
              <a:gd name="connsiteY39" fmla="*/ 159501 h 482805"/>
              <a:gd name="connsiteX40" fmla="*/ 188940 w 259515"/>
              <a:gd name="connsiteY40" fmla="*/ 163391 h 482805"/>
              <a:gd name="connsiteX41" fmla="*/ 156432 w 259515"/>
              <a:gd name="connsiteY41" fmla="*/ 86564 h 482805"/>
              <a:gd name="connsiteX42" fmla="*/ 141844 w 259515"/>
              <a:gd name="connsiteY42" fmla="*/ 3069 h 482805"/>
              <a:gd name="connsiteX43" fmla="*/ 141844 w 259515"/>
              <a:gd name="connsiteY43" fmla="*/ 3069 h 4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59515" h="482805">
                <a:moveTo>
                  <a:pt x="141844" y="3069"/>
                </a:moveTo>
                <a:cubicBezTo>
                  <a:pt x="141289" y="-1376"/>
                  <a:pt x="135037" y="-1793"/>
                  <a:pt x="133926" y="7237"/>
                </a:cubicBezTo>
                <a:cubicBezTo>
                  <a:pt x="128229" y="52944"/>
                  <a:pt x="128229" y="47248"/>
                  <a:pt x="118227" y="77812"/>
                </a:cubicBezTo>
                <a:cubicBezTo>
                  <a:pt x="109474" y="108515"/>
                  <a:pt x="87246" y="130465"/>
                  <a:pt x="70853" y="157278"/>
                </a:cubicBezTo>
                <a:cubicBezTo>
                  <a:pt x="73215" y="158390"/>
                  <a:pt x="95304" y="145469"/>
                  <a:pt x="97804" y="146442"/>
                </a:cubicBezTo>
                <a:cubicBezTo>
                  <a:pt x="94192" y="154639"/>
                  <a:pt x="70853" y="176728"/>
                  <a:pt x="66685" y="184508"/>
                </a:cubicBezTo>
                <a:cubicBezTo>
                  <a:pt x="69602" y="186036"/>
                  <a:pt x="84745" y="183397"/>
                  <a:pt x="87663" y="184786"/>
                </a:cubicBezTo>
                <a:cubicBezTo>
                  <a:pt x="83912" y="191176"/>
                  <a:pt x="67796" y="201596"/>
                  <a:pt x="63489" y="207848"/>
                </a:cubicBezTo>
                <a:cubicBezTo>
                  <a:pt x="67657" y="209654"/>
                  <a:pt x="85579" y="203402"/>
                  <a:pt x="89886" y="204791"/>
                </a:cubicBezTo>
                <a:cubicBezTo>
                  <a:pt x="83356" y="215905"/>
                  <a:pt x="62517" y="234522"/>
                  <a:pt x="54320" y="244941"/>
                </a:cubicBezTo>
                <a:cubicBezTo>
                  <a:pt x="59322" y="246747"/>
                  <a:pt x="87107" y="240634"/>
                  <a:pt x="92247" y="242163"/>
                </a:cubicBezTo>
                <a:cubicBezTo>
                  <a:pt x="85023" y="253138"/>
                  <a:pt x="54320" y="271754"/>
                  <a:pt x="45151" y="282174"/>
                </a:cubicBezTo>
                <a:cubicBezTo>
                  <a:pt x="50847" y="284119"/>
                  <a:pt x="67796" y="281618"/>
                  <a:pt x="73909" y="283146"/>
                </a:cubicBezTo>
                <a:cubicBezTo>
                  <a:pt x="65990" y="294121"/>
                  <a:pt x="46124" y="308986"/>
                  <a:pt x="36121" y="319267"/>
                </a:cubicBezTo>
                <a:cubicBezTo>
                  <a:pt x="42650" y="321212"/>
                  <a:pt x="57238" y="319823"/>
                  <a:pt x="64184" y="321490"/>
                </a:cubicBezTo>
                <a:cubicBezTo>
                  <a:pt x="55432" y="332465"/>
                  <a:pt x="38066" y="346219"/>
                  <a:pt x="27091" y="356499"/>
                </a:cubicBezTo>
                <a:cubicBezTo>
                  <a:pt x="34454" y="358583"/>
                  <a:pt x="61128" y="350942"/>
                  <a:pt x="69047" y="352610"/>
                </a:cubicBezTo>
                <a:cubicBezTo>
                  <a:pt x="59600" y="363446"/>
                  <a:pt x="29869" y="383451"/>
                  <a:pt x="18061" y="393732"/>
                </a:cubicBezTo>
                <a:cubicBezTo>
                  <a:pt x="26257" y="395816"/>
                  <a:pt x="48347" y="391926"/>
                  <a:pt x="57099" y="393593"/>
                </a:cubicBezTo>
                <a:cubicBezTo>
                  <a:pt x="46818" y="404429"/>
                  <a:pt x="21811" y="420823"/>
                  <a:pt x="9030" y="430964"/>
                </a:cubicBezTo>
                <a:cubicBezTo>
                  <a:pt x="18061" y="433048"/>
                  <a:pt x="27369" y="434993"/>
                  <a:pt x="36955" y="436660"/>
                </a:cubicBezTo>
                <a:cubicBezTo>
                  <a:pt x="25979" y="447497"/>
                  <a:pt x="13754" y="458055"/>
                  <a:pt x="0" y="468197"/>
                </a:cubicBezTo>
                <a:cubicBezTo>
                  <a:pt x="76688" y="484729"/>
                  <a:pt x="173798" y="488063"/>
                  <a:pt x="259515" y="473893"/>
                </a:cubicBezTo>
                <a:cubicBezTo>
                  <a:pt x="248262" y="462779"/>
                  <a:pt x="238121" y="451525"/>
                  <a:pt x="228952" y="440133"/>
                </a:cubicBezTo>
                <a:cubicBezTo>
                  <a:pt x="236176" y="439161"/>
                  <a:pt x="243400" y="438050"/>
                  <a:pt x="250485" y="436799"/>
                </a:cubicBezTo>
                <a:cubicBezTo>
                  <a:pt x="239927" y="425685"/>
                  <a:pt x="230480" y="414432"/>
                  <a:pt x="222005" y="402901"/>
                </a:cubicBezTo>
                <a:cubicBezTo>
                  <a:pt x="228535" y="401929"/>
                  <a:pt x="235064" y="400817"/>
                  <a:pt x="241455" y="399567"/>
                </a:cubicBezTo>
                <a:cubicBezTo>
                  <a:pt x="231730" y="388453"/>
                  <a:pt x="222978" y="377061"/>
                  <a:pt x="215059" y="365669"/>
                </a:cubicBezTo>
                <a:cubicBezTo>
                  <a:pt x="220894" y="364696"/>
                  <a:pt x="226729" y="363585"/>
                  <a:pt x="232425" y="362473"/>
                </a:cubicBezTo>
                <a:cubicBezTo>
                  <a:pt x="223395" y="351359"/>
                  <a:pt x="215337" y="339967"/>
                  <a:pt x="208112" y="328436"/>
                </a:cubicBezTo>
                <a:cubicBezTo>
                  <a:pt x="213253" y="327464"/>
                  <a:pt x="218254" y="326491"/>
                  <a:pt x="223395" y="325241"/>
                </a:cubicBezTo>
                <a:cubicBezTo>
                  <a:pt x="215198" y="313988"/>
                  <a:pt x="200611" y="295788"/>
                  <a:pt x="193942" y="284257"/>
                </a:cubicBezTo>
                <a:cubicBezTo>
                  <a:pt x="198388" y="283424"/>
                  <a:pt x="210057" y="289120"/>
                  <a:pt x="214364" y="288008"/>
                </a:cubicBezTo>
                <a:cubicBezTo>
                  <a:pt x="206862" y="276755"/>
                  <a:pt x="192969" y="258973"/>
                  <a:pt x="186996" y="247442"/>
                </a:cubicBezTo>
                <a:cubicBezTo>
                  <a:pt x="190747" y="246608"/>
                  <a:pt x="201722" y="251887"/>
                  <a:pt x="205334" y="250915"/>
                </a:cubicBezTo>
                <a:cubicBezTo>
                  <a:pt x="198666" y="239662"/>
                  <a:pt x="181716" y="221324"/>
                  <a:pt x="176437" y="209654"/>
                </a:cubicBezTo>
                <a:cubicBezTo>
                  <a:pt x="179494" y="208820"/>
                  <a:pt x="193386" y="214794"/>
                  <a:pt x="196304" y="213821"/>
                </a:cubicBezTo>
                <a:cubicBezTo>
                  <a:pt x="192969" y="207431"/>
                  <a:pt x="174492" y="189370"/>
                  <a:pt x="171436" y="182841"/>
                </a:cubicBezTo>
                <a:cubicBezTo>
                  <a:pt x="173520" y="182007"/>
                  <a:pt x="191025" y="192705"/>
                  <a:pt x="193108" y="191871"/>
                </a:cubicBezTo>
                <a:cubicBezTo>
                  <a:pt x="189635" y="183119"/>
                  <a:pt x="179077" y="168392"/>
                  <a:pt x="176020" y="159501"/>
                </a:cubicBezTo>
                <a:cubicBezTo>
                  <a:pt x="177965" y="158945"/>
                  <a:pt x="186996" y="163947"/>
                  <a:pt x="188940" y="163391"/>
                </a:cubicBezTo>
                <a:cubicBezTo>
                  <a:pt x="177132" y="137690"/>
                  <a:pt x="163795" y="113516"/>
                  <a:pt x="156432" y="86564"/>
                </a:cubicBezTo>
                <a:cubicBezTo>
                  <a:pt x="142956" y="29327"/>
                  <a:pt x="149624" y="58223"/>
                  <a:pt x="141844" y="3069"/>
                </a:cubicBezTo>
                <a:lnTo>
                  <a:pt x="141844" y="3069"/>
                </a:lnTo>
                <a:close/>
              </a:path>
            </a:pathLst>
          </a:custGeom>
          <a:solidFill>
            <a:srgbClr val="093C4A"/>
          </a:solidFill>
          <a:ln w="13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3BAC1F2-BD7C-7F28-A76F-55D7486E31FA}"/>
              </a:ext>
            </a:extLst>
          </p:cNvPr>
          <p:cNvSpPr/>
          <p:nvPr/>
        </p:nvSpPr>
        <p:spPr>
          <a:xfrm>
            <a:off x="4088986" y="12043891"/>
            <a:ext cx="132397" cy="246314"/>
          </a:xfrm>
          <a:custGeom>
            <a:avLst/>
            <a:gdLst>
              <a:gd name="connsiteX0" fmla="*/ 72520 w 132397"/>
              <a:gd name="connsiteY0" fmla="*/ 1557 h 246314"/>
              <a:gd name="connsiteX1" fmla="*/ 68491 w 132397"/>
              <a:gd name="connsiteY1" fmla="*/ 3641 h 246314"/>
              <a:gd name="connsiteX2" fmla="*/ 60433 w 132397"/>
              <a:gd name="connsiteY2" fmla="*/ 39623 h 246314"/>
              <a:gd name="connsiteX3" fmla="*/ 36260 w 132397"/>
              <a:gd name="connsiteY3" fmla="*/ 80189 h 246314"/>
              <a:gd name="connsiteX4" fmla="*/ 50014 w 132397"/>
              <a:gd name="connsiteY4" fmla="*/ 74632 h 246314"/>
              <a:gd name="connsiteX5" fmla="*/ 34176 w 132397"/>
              <a:gd name="connsiteY5" fmla="*/ 94082 h 246314"/>
              <a:gd name="connsiteX6" fmla="*/ 44873 w 132397"/>
              <a:gd name="connsiteY6" fmla="*/ 94221 h 246314"/>
              <a:gd name="connsiteX7" fmla="*/ 32509 w 132397"/>
              <a:gd name="connsiteY7" fmla="*/ 106030 h 246314"/>
              <a:gd name="connsiteX8" fmla="*/ 45985 w 132397"/>
              <a:gd name="connsiteY8" fmla="*/ 104502 h 246314"/>
              <a:gd name="connsiteX9" fmla="*/ 27924 w 132397"/>
              <a:gd name="connsiteY9" fmla="*/ 125063 h 246314"/>
              <a:gd name="connsiteX10" fmla="*/ 47374 w 132397"/>
              <a:gd name="connsiteY10" fmla="*/ 123673 h 246314"/>
              <a:gd name="connsiteX11" fmla="*/ 23340 w 132397"/>
              <a:gd name="connsiteY11" fmla="*/ 144096 h 246314"/>
              <a:gd name="connsiteX12" fmla="*/ 37927 w 132397"/>
              <a:gd name="connsiteY12" fmla="*/ 144651 h 246314"/>
              <a:gd name="connsiteX13" fmla="*/ 18616 w 132397"/>
              <a:gd name="connsiteY13" fmla="*/ 163129 h 246314"/>
              <a:gd name="connsiteX14" fmla="*/ 32926 w 132397"/>
              <a:gd name="connsiteY14" fmla="*/ 164240 h 246314"/>
              <a:gd name="connsiteX15" fmla="*/ 14032 w 132397"/>
              <a:gd name="connsiteY15" fmla="*/ 182023 h 246314"/>
              <a:gd name="connsiteX16" fmla="*/ 35426 w 132397"/>
              <a:gd name="connsiteY16" fmla="*/ 179939 h 246314"/>
              <a:gd name="connsiteX17" fmla="*/ 9447 w 132397"/>
              <a:gd name="connsiteY17" fmla="*/ 200917 h 246314"/>
              <a:gd name="connsiteX18" fmla="*/ 29314 w 132397"/>
              <a:gd name="connsiteY18" fmla="*/ 200778 h 246314"/>
              <a:gd name="connsiteX19" fmla="*/ 4723 w 132397"/>
              <a:gd name="connsiteY19" fmla="*/ 219811 h 246314"/>
              <a:gd name="connsiteX20" fmla="*/ 18894 w 132397"/>
              <a:gd name="connsiteY20" fmla="*/ 222728 h 246314"/>
              <a:gd name="connsiteX21" fmla="*/ 0 w 132397"/>
              <a:gd name="connsiteY21" fmla="*/ 238844 h 246314"/>
              <a:gd name="connsiteX22" fmla="*/ 132397 w 132397"/>
              <a:gd name="connsiteY22" fmla="*/ 241761 h 246314"/>
              <a:gd name="connsiteX23" fmla="*/ 116838 w 132397"/>
              <a:gd name="connsiteY23" fmla="*/ 224534 h 246314"/>
              <a:gd name="connsiteX24" fmla="*/ 127813 w 132397"/>
              <a:gd name="connsiteY24" fmla="*/ 222867 h 246314"/>
              <a:gd name="connsiteX25" fmla="*/ 113225 w 132397"/>
              <a:gd name="connsiteY25" fmla="*/ 205640 h 246314"/>
              <a:gd name="connsiteX26" fmla="*/ 123089 w 132397"/>
              <a:gd name="connsiteY26" fmla="*/ 203973 h 246314"/>
              <a:gd name="connsiteX27" fmla="*/ 109613 w 132397"/>
              <a:gd name="connsiteY27" fmla="*/ 186607 h 246314"/>
              <a:gd name="connsiteX28" fmla="*/ 118505 w 132397"/>
              <a:gd name="connsiteY28" fmla="*/ 184940 h 246314"/>
              <a:gd name="connsiteX29" fmla="*/ 106140 w 132397"/>
              <a:gd name="connsiteY29" fmla="*/ 167574 h 246314"/>
              <a:gd name="connsiteX30" fmla="*/ 113920 w 132397"/>
              <a:gd name="connsiteY30" fmla="*/ 166046 h 246314"/>
              <a:gd name="connsiteX31" fmla="*/ 98916 w 132397"/>
              <a:gd name="connsiteY31" fmla="*/ 145207 h 246314"/>
              <a:gd name="connsiteX32" fmla="*/ 109335 w 132397"/>
              <a:gd name="connsiteY32" fmla="*/ 147152 h 246314"/>
              <a:gd name="connsiteX33" fmla="*/ 95304 w 132397"/>
              <a:gd name="connsiteY33" fmla="*/ 126452 h 246314"/>
              <a:gd name="connsiteX34" fmla="*/ 104612 w 132397"/>
              <a:gd name="connsiteY34" fmla="*/ 128258 h 246314"/>
              <a:gd name="connsiteX35" fmla="*/ 89886 w 132397"/>
              <a:gd name="connsiteY35" fmla="*/ 107141 h 246314"/>
              <a:gd name="connsiteX36" fmla="*/ 100027 w 132397"/>
              <a:gd name="connsiteY36" fmla="*/ 109225 h 246314"/>
              <a:gd name="connsiteX37" fmla="*/ 87385 w 132397"/>
              <a:gd name="connsiteY37" fmla="*/ 93387 h 246314"/>
              <a:gd name="connsiteX38" fmla="*/ 98499 w 132397"/>
              <a:gd name="connsiteY38" fmla="*/ 97972 h 246314"/>
              <a:gd name="connsiteX39" fmla="*/ 89747 w 132397"/>
              <a:gd name="connsiteY39" fmla="*/ 81440 h 246314"/>
              <a:gd name="connsiteX40" fmla="*/ 96276 w 132397"/>
              <a:gd name="connsiteY40" fmla="*/ 83385 h 246314"/>
              <a:gd name="connsiteX41" fmla="*/ 79744 w 132397"/>
              <a:gd name="connsiteY41" fmla="*/ 44207 h 246314"/>
              <a:gd name="connsiteX42" fmla="*/ 72520 w 132397"/>
              <a:gd name="connsiteY42" fmla="*/ 1557 h 246314"/>
              <a:gd name="connsiteX43" fmla="*/ 72520 w 132397"/>
              <a:gd name="connsiteY43" fmla="*/ 1557 h 24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32397" h="246314">
                <a:moveTo>
                  <a:pt x="72520" y="1557"/>
                </a:moveTo>
                <a:cubicBezTo>
                  <a:pt x="72242" y="-666"/>
                  <a:pt x="69047" y="-944"/>
                  <a:pt x="68491" y="3641"/>
                </a:cubicBezTo>
                <a:cubicBezTo>
                  <a:pt x="65574" y="26980"/>
                  <a:pt x="65574" y="24063"/>
                  <a:pt x="60433" y="39623"/>
                </a:cubicBezTo>
                <a:cubicBezTo>
                  <a:pt x="55988" y="55321"/>
                  <a:pt x="44595" y="66574"/>
                  <a:pt x="36260" y="80189"/>
                </a:cubicBezTo>
                <a:cubicBezTo>
                  <a:pt x="37510" y="80745"/>
                  <a:pt x="48763" y="74076"/>
                  <a:pt x="50014" y="74632"/>
                </a:cubicBezTo>
                <a:cubicBezTo>
                  <a:pt x="48208" y="78800"/>
                  <a:pt x="36260" y="90053"/>
                  <a:pt x="34176" y="94082"/>
                </a:cubicBezTo>
                <a:cubicBezTo>
                  <a:pt x="35565" y="94916"/>
                  <a:pt x="43345" y="93526"/>
                  <a:pt x="44873" y="94221"/>
                </a:cubicBezTo>
                <a:cubicBezTo>
                  <a:pt x="42928" y="97416"/>
                  <a:pt x="34732" y="102834"/>
                  <a:pt x="32509" y="106030"/>
                </a:cubicBezTo>
                <a:cubicBezTo>
                  <a:pt x="34593" y="106863"/>
                  <a:pt x="43762" y="103807"/>
                  <a:pt x="45985" y="104502"/>
                </a:cubicBezTo>
                <a:cubicBezTo>
                  <a:pt x="42650" y="110197"/>
                  <a:pt x="32092" y="119644"/>
                  <a:pt x="27924" y="125063"/>
                </a:cubicBezTo>
                <a:cubicBezTo>
                  <a:pt x="30425" y="126035"/>
                  <a:pt x="44595" y="122840"/>
                  <a:pt x="47374" y="123673"/>
                </a:cubicBezTo>
                <a:cubicBezTo>
                  <a:pt x="43623" y="129369"/>
                  <a:pt x="27924" y="138816"/>
                  <a:pt x="23340" y="144096"/>
                </a:cubicBezTo>
                <a:cubicBezTo>
                  <a:pt x="26257" y="145068"/>
                  <a:pt x="34871" y="143818"/>
                  <a:pt x="37927" y="144651"/>
                </a:cubicBezTo>
                <a:cubicBezTo>
                  <a:pt x="33898" y="150208"/>
                  <a:pt x="23756" y="157849"/>
                  <a:pt x="18616" y="163129"/>
                </a:cubicBezTo>
                <a:cubicBezTo>
                  <a:pt x="21950" y="164101"/>
                  <a:pt x="29314" y="163406"/>
                  <a:pt x="32926" y="164240"/>
                </a:cubicBezTo>
                <a:cubicBezTo>
                  <a:pt x="28480" y="169797"/>
                  <a:pt x="19589" y="176882"/>
                  <a:pt x="14032" y="182023"/>
                </a:cubicBezTo>
                <a:cubicBezTo>
                  <a:pt x="17783" y="182995"/>
                  <a:pt x="31397" y="179244"/>
                  <a:pt x="35426" y="179939"/>
                </a:cubicBezTo>
                <a:cubicBezTo>
                  <a:pt x="30564" y="185496"/>
                  <a:pt x="15421" y="195638"/>
                  <a:pt x="9447" y="200917"/>
                </a:cubicBezTo>
                <a:cubicBezTo>
                  <a:pt x="13615" y="202028"/>
                  <a:pt x="24868" y="199944"/>
                  <a:pt x="29314" y="200778"/>
                </a:cubicBezTo>
                <a:cubicBezTo>
                  <a:pt x="24034" y="206335"/>
                  <a:pt x="11253" y="214671"/>
                  <a:pt x="4723" y="219811"/>
                </a:cubicBezTo>
                <a:cubicBezTo>
                  <a:pt x="9308" y="220922"/>
                  <a:pt x="14032" y="221895"/>
                  <a:pt x="18894" y="222728"/>
                </a:cubicBezTo>
                <a:cubicBezTo>
                  <a:pt x="13337" y="228285"/>
                  <a:pt x="7085" y="233565"/>
                  <a:pt x="0" y="238844"/>
                </a:cubicBezTo>
                <a:cubicBezTo>
                  <a:pt x="39038" y="247318"/>
                  <a:pt x="88774" y="248986"/>
                  <a:pt x="132397" y="241761"/>
                </a:cubicBezTo>
                <a:cubicBezTo>
                  <a:pt x="126701" y="236065"/>
                  <a:pt x="121422" y="230369"/>
                  <a:pt x="116838" y="224534"/>
                </a:cubicBezTo>
                <a:cubicBezTo>
                  <a:pt x="120588" y="223979"/>
                  <a:pt x="124201" y="223423"/>
                  <a:pt x="127813" y="222867"/>
                </a:cubicBezTo>
                <a:cubicBezTo>
                  <a:pt x="122395" y="217171"/>
                  <a:pt x="117671" y="211475"/>
                  <a:pt x="113225" y="205640"/>
                </a:cubicBezTo>
                <a:cubicBezTo>
                  <a:pt x="116560" y="205085"/>
                  <a:pt x="119894" y="204529"/>
                  <a:pt x="123089" y="203973"/>
                </a:cubicBezTo>
                <a:cubicBezTo>
                  <a:pt x="118088" y="198277"/>
                  <a:pt x="113642" y="192442"/>
                  <a:pt x="109613" y="186607"/>
                </a:cubicBezTo>
                <a:cubicBezTo>
                  <a:pt x="112531" y="186191"/>
                  <a:pt x="115587" y="185635"/>
                  <a:pt x="118505" y="184940"/>
                </a:cubicBezTo>
                <a:cubicBezTo>
                  <a:pt x="113920" y="179244"/>
                  <a:pt x="109752" y="173409"/>
                  <a:pt x="106140" y="167574"/>
                </a:cubicBezTo>
                <a:cubicBezTo>
                  <a:pt x="108780" y="167158"/>
                  <a:pt x="111280" y="166602"/>
                  <a:pt x="113920" y="166046"/>
                </a:cubicBezTo>
                <a:cubicBezTo>
                  <a:pt x="109752" y="160350"/>
                  <a:pt x="102250" y="151042"/>
                  <a:pt x="98916" y="145207"/>
                </a:cubicBezTo>
                <a:cubicBezTo>
                  <a:pt x="101139" y="144790"/>
                  <a:pt x="107113" y="147708"/>
                  <a:pt x="109335" y="147152"/>
                </a:cubicBezTo>
                <a:cubicBezTo>
                  <a:pt x="105584" y="141456"/>
                  <a:pt x="98360" y="132426"/>
                  <a:pt x="95304" y="126452"/>
                </a:cubicBezTo>
                <a:cubicBezTo>
                  <a:pt x="97249" y="126035"/>
                  <a:pt x="102806" y="128675"/>
                  <a:pt x="104612" y="128258"/>
                </a:cubicBezTo>
                <a:cubicBezTo>
                  <a:pt x="101278" y="122423"/>
                  <a:pt x="92664" y="113115"/>
                  <a:pt x="89886" y="107141"/>
                </a:cubicBezTo>
                <a:cubicBezTo>
                  <a:pt x="91414" y="106724"/>
                  <a:pt x="98499" y="109781"/>
                  <a:pt x="100027" y="109225"/>
                </a:cubicBezTo>
                <a:cubicBezTo>
                  <a:pt x="98360" y="105891"/>
                  <a:pt x="88913" y="96722"/>
                  <a:pt x="87385" y="93387"/>
                </a:cubicBezTo>
                <a:cubicBezTo>
                  <a:pt x="88496" y="92971"/>
                  <a:pt x="97388" y="98389"/>
                  <a:pt x="98499" y="97972"/>
                </a:cubicBezTo>
                <a:cubicBezTo>
                  <a:pt x="96693" y="93526"/>
                  <a:pt x="91275" y="86024"/>
                  <a:pt x="89747" y="81440"/>
                </a:cubicBezTo>
                <a:cubicBezTo>
                  <a:pt x="90719" y="81162"/>
                  <a:pt x="95304" y="83801"/>
                  <a:pt x="96276" y="83385"/>
                </a:cubicBezTo>
                <a:cubicBezTo>
                  <a:pt x="90302" y="70326"/>
                  <a:pt x="83495" y="57961"/>
                  <a:pt x="79744" y="44207"/>
                </a:cubicBezTo>
                <a:cubicBezTo>
                  <a:pt x="73214" y="14894"/>
                  <a:pt x="76549" y="29620"/>
                  <a:pt x="72520" y="1557"/>
                </a:cubicBezTo>
                <a:lnTo>
                  <a:pt x="72520" y="1557"/>
                </a:lnTo>
                <a:close/>
              </a:path>
            </a:pathLst>
          </a:custGeom>
          <a:solidFill>
            <a:srgbClr val="093C4A"/>
          </a:solidFill>
          <a:ln w="13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C2624F9-5CFE-32D0-B914-96A4D32CFA3D}"/>
              </a:ext>
            </a:extLst>
          </p:cNvPr>
          <p:cNvSpPr/>
          <p:nvPr/>
        </p:nvSpPr>
        <p:spPr>
          <a:xfrm>
            <a:off x="2764238" y="11730466"/>
            <a:ext cx="733812" cy="1364156"/>
          </a:xfrm>
          <a:custGeom>
            <a:avLst/>
            <a:gdLst>
              <a:gd name="connsiteX0" fmla="*/ 401638 w 733812"/>
              <a:gd name="connsiteY0" fmla="*/ 8607 h 1364156"/>
              <a:gd name="connsiteX1" fmla="*/ 379409 w 733812"/>
              <a:gd name="connsiteY1" fmla="*/ 20415 h 1364156"/>
              <a:gd name="connsiteX2" fmla="*/ 334814 w 733812"/>
              <a:gd name="connsiteY2" fmla="*/ 220053 h 1364156"/>
              <a:gd name="connsiteX3" fmla="*/ 200888 w 733812"/>
              <a:gd name="connsiteY3" fmla="*/ 444559 h 1364156"/>
              <a:gd name="connsiteX4" fmla="*/ 276881 w 733812"/>
              <a:gd name="connsiteY4" fmla="*/ 413856 h 1364156"/>
              <a:gd name="connsiteX5" fmla="*/ 188941 w 733812"/>
              <a:gd name="connsiteY5" fmla="*/ 521525 h 1364156"/>
              <a:gd name="connsiteX6" fmla="*/ 248262 w 733812"/>
              <a:gd name="connsiteY6" fmla="*/ 522219 h 1364156"/>
              <a:gd name="connsiteX7" fmla="*/ 180049 w 733812"/>
              <a:gd name="connsiteY7" fmla="*/ 587237 h 1364156"/>
              <a:gd name="connsiteX8" fmla="*/ 254653 w 733812"/>
              <a:gd name="connsiteY8" fmla="*/ 578763 h 1364156"/>
              <a:gd name="connsiteX9" fmla="*/ 154209 w 733812"/>
              <a:gd name="connsiteY9" fmla="*/ 692405 h 1364156"/>
              <a:gd name="connsiteX10" fmla="*/ 261599 w 733812"/>
              <a:gd name="connsiteY10" fmla="*/ 684486 h 1364156"/>
              <a:gd name="connsiteX11" fmla="*/ 128507 w 733812"/>
              <a:gd name="connsiteY11" fmla="*/ 797434 h 1364156"/>
              <a:gd name="connsiteX12" fmla="*/ 209641 w 733812"/>
              <a:gd name="connsiteY12" fmla="*/ 800351 h 1364156"/>
              <a:gd name="connsiteX13" fmla="*/ 102806 w 733812"/>
              <a:gd name="connsiteY13" fmla="*/ 902462 h 1364156"/>
              <a:gd name="connsiteX14" fmla="*/ 182133 w 733812"/>
              <a:gd name="connsiteY14" fmla="*/ 908714 h 1364156"/>
              <a:gd name="connsiteX15" fmla="*/ 77104 w 733812"/>
              <a:gd name="connsiteY15" fmla="*/ 1007491 h 1364156"/>
              <a:gd name="connsiteX16" fmla="*/ 195609 w 733812"/>
              <a:gd name="connsiteY16" fmla="*/ 996377 h 1364156"/>
              <a:gd name="connsiteX17" fmla="*/ 51403 w 733812"/>
              <a:gd name="connsiteY17" fmla="*/ 1112659 h 1364156"/>
              <a:gd name="connsiteX18" fmla="*/ 161572 w 733812"/>
              <a:gd name="connsiteY18" fmla="*/ 1112103 h 1364156"/>
              <a:gd name="connsiteX19" fmla="*/ 25701 w 733812"/>
              <a:gd name="connsiteY19" fmla="*/ 1217688 h 1364156"/>
              <a:gd name="connsiteX20" fmla="*/ 104612 w 733812"/>
              <a:gd name="connsiteY20" fmla="*/ 1233664 h 1364156"/>
              <a:gd name="connsiteX21" fmla="*/ 0 w 733812"/>
              <a:gd name="connsiteY21" fmla="*/ 1322855 h 1364156"/>
              <a:gd name="connsiteX22" fmla="*/ 733812 w 733812"/>
              <a:gd name="connsiteY22" fmla="*/ 1338832 h 1364156"/>
              <a:gd name="connsiteX23" fmla="*/ 647260 w 733812"/>
              <a:gd name="connsiteY23" fmla="*/ 1243250 h 1364156"/>
              <a:gd name="connsiteX24" fmla="*/ 708111 w 733812"/>
              <a:gd name="connsiteY24" fmla="*/ 1233664 h 1364156"/>
              <a:gd name="connsiteX25" fmla="*/ 627533 w 733812"/>
              <a:gd name="connsiteY25" fmla="*/ 1137944 h 1364156"/>
              <a:gd name="connsiteX26" fmla="*/ 682409 w 733812"/>
              <a:gd name="connsiteY26" fmla="*/ 1128635 h 1364156"/>
              <a:gd name="connsiteX27" fmla="*/ 607666 w 733812"/>
              <a:gd name="connsiteY27" fmla="*/ 1032637 h 1364156"/>
              <a:gd name="connsiteX28" fmla="*/ 656708 w 733812"/>
              <a:gd name="connsiteY28" fmla="*/ 1023468 h 1364156"/>
              <a:gd name="connsiteX29" fmla="*/ 587939 w 733812"/>
              <a:gd name="connsiteY29" fmla="*/ 927191 h 1364156"/>
              <a:gd name="connsiteX30" fmla="*/ 631006 w 733812"/>
              <a:gd name="connsiteY30" fmla="*/ 918300 h 1364156"/>
              <a:gd name="connsiteX31" fmla="*/ 547650 w 733812"/>
              <a:gd name="connsiteY31" fmla="*/ 802574 h 1364156"/>
              <a:gd name="connsiteX32" fmla="*/ 605305 w 733812"/>
              <a:gd name="connsiteY32" fmla="*/ 813271 h 1364156"/>
              <a:gd name="connsiteX33" fmla="*/ 527783 w 733812"/>
              <a:gd name="connsiteY33" fmla="*/ 698518 h 1364156"/>
              <a:gd name="connsiteX34" fmla="*/ 579603 w 733812"/>
              <a:gd name="connsiteY34" fmla="*/ 708243 h 1364156"/>
              <a:gd name="connsiteX35" fmla="*/ 497775 w 733812"/>
              <a:gd name="connsiteY35" fmla="*/ 591405 h 1364156"/>
              <a:gd name="connsiteX36" fmla="*/ 553902 w 733812"/>
              <a:gd name="connsiteY36" fmla="*/ 603075 h 1364156"/>
              <a:gd name="connsiteX37" fmla="*/ 483744 w 733812"/>
              <a:gd name="connsiteY37" fmla="*/ 515690 h 1364156"/>
              <a:gd name="connsiteX38" fmla="*/ 545010 w 733812"/>
              <a:gd name="connsiteY38" fmla="*/ 541253 h 1364156"/>
              <a:gd name="connsiteX39" fmla="*/ 496664 w 733812"/>
              <a:gd name="connsiteY39" fmla="*/ 449561 h 1364156"/>
              <a:gd name="connsiteX40" fmla="*/ 533063 w 733812"/>
              <a:gd name="connsiteY40" fmla="*/ 460397 h 1364156"/>
              <a:gd name="connsiteX41" fmla="*/ 441371 w 733812"/>
              <a:gd name="connsiteY41" fmla="*/ 242976 h 1364156"/>
              <a:gd name="connsiteX42" fmla="*/ 401638 w 733812"/>
              <a:gd name="connsiteY42" fmla="*/ 8607 h 1364156"/>
              <a:gd name="connsiteX43" fmla="*/ 401638 w 733812"/>
              <a:gd name="connsiteY43" fmla="*/ 8607 h 136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3812" h="1364156">
                <a:moveTo>
                  <a:pt x="401638" y="8607"/>
                </a:moveTo>
                <a:cubicBezTo>
                  <a:pt x="399971" y="-3897"/>
                  <a:pt x="382466" y="-5008"/>
                  <a:pt x="379409" y="20415"/>
                </a:cubicBezTo>
                <a:cubicBezTo>
                  <a:pt x="363433" y="149617"/>
                  <a:pt x="363155" y="133641"/>
                  <a:pt x="334814" y="220053"/>
                </a:cubicBezTo>
                <a:cubicBezTo>
                  <a:pt x="310085" y="306744"/>
                  <a:pt x="247151" y="368983"/>
                  <a:pt x="200888" y="444559"/>
                </a:cubicBezTo>
                <a:cubicBezTo>
                  <a:pt x="207696" y="447755"/>
                  <a:pt x="269796" y="410939"/>
                  <a:pt x="276881" y="413856"/>
                </a:cubicBezTo>
                <a:cubicBezTo>
                  <a:pt x="266740" y="436918"/>
                  <a:pt x="200611" y="499435"/>
                  <a:pt x="188941" y="521525"/>
                </a:cubicBezTo>
                <a:cubicBezTo>
                  <a:pt x="196998" y="525970"/>
                  <a:pt x="239927" y="518330"/>
                  <a:pt x="248262" y="522219"/>
                </a:cubicBezTo>
                <a:cubicBezTo>
                  <a:pt x="237843" y="540280"/>
                  <a:pt x="191997" y="569871"/>
                  <a:pt x="180049" y="587237"/>
                </a:cubicBezTo>
                <a:cubicBezTo>
                  <a:pt x="191719" y="592239"/>
                  <a:pt x="242289" y="574595"/>
                  <a:pt x="254653" y="578763"/>
                </a:cubicBezTo>
                <a:cubicBezTo>
                  <a:pt x="236315" y="610160"/>
                  <a:pt x="177410" y="662952"/>
                  <a:pt x="154209" y="692405"/>
                </a:cubicBezTo>
                <a:cubicBezTo>
                  <a:pt x="168241" y="697684"/>
                  <a:pt x="246873" y="680179"/>
                  <a:pt x="261599" y="684486"/>
                </a:cubicBezTo>
                <a:cubicBezTo>
                  <a:pt x="241177" y="715745"/>
                  <a:pt x="154209" y="768259"/>
                  <a:pt x="128507" y="797434"/>
                </a:cubicBezTo>
                <a:cubicBezTo>
                  <a:pt x="144762" y="802852"/>
                  <a:pt x="192414" y="795905"/>
                  <a:pt x="209641" y="800351"/>
                </a:cubicBezTo>
                <a:cubicBezTo>
                  <a:pt x="187135" y="831471"/>
                  <a:pt x="131147" y="873427"/>
                  <a:pt x="102806" y="902462"/>
                </a:cubicBezTo>
                <a:cubicBezTo>
                  <a:pt x="121422" y="908019"/>
                  <a:pt x="162406" y="904268"/>
                  <a:pt x="182133" y="908714"/>
                </a:cubicBezTo>
                <a:cubicBezTo>
                  <a:pt x="157404" y="939695"/>
                  <a:pt x="108085" y="978594"/>
                  <a:pt x="77104" y="1007491"/>
                </a:cubicBezTo>
                <a:cubicBezTo>
                  <a:pt x="97944" y="1013187"/>
                  <a:pt x="173520" y="991792"/>
                  <a:pt x="195609" y="996377"/>
                </a:cubicBezTo>
                <a:cubicBezTo>
                  <a:pt x="168796" y="1027219"/>
                  <a:pt x="85023" y="1083762"/>
                  <a:pt x="51403" y="1112659"/>
                </a:cubicBezTo>
                <a:cubicBezTo>
                  <a:pt x="74604" y="1118494"/>
                  <a:pt x="136982" y="1107519"/>
                  <a:pt x="161572" y="1112103"/>
                </a:cubicBezTo>
                <a:cubicBezTo>
                  <a:pt x="132675" y="1142806"/>
                  <a:pt x="61961" y="1188930"/>
                  <a:pt x="25701" y="1217688"/>
                </a:cubicBezTo>
                <a:cubicBezTo>
                  <a:pt x="51125" y="1223661"/>
                  <a:pt x="77521" y="1228941"/>
                  <a:pt x="104612" y="1233664"/>
                </a:cubicBezTo>
                <a:cubicBezTo>
                  <a:pt x="73631" y="1264228"/>
                  <a:pt x="38900" y="1294097"/>
                  <a:pt x="0" y="1322855"/>
                </a:cubicBezTo>
                <a:cubicBezTo>
                  <a:pt x="216587" y="1369535"/>
                  <a:pt x="491524" y="1379121"/>
                  <a:pt x="733812" y="1338832"/>
                </a:cubicBezTo>
                <a:cubicBezTo>
                  <a:pt x="701859" y="1307434"/>
                  <a:pt x="673240" y="1275620"/>
                  <a:pt x="647260" y="1243250"/>
                </a:cubicBezTo>
                <a:cubicBezTo>
                  <a:pt x="667683" y="1240472"/>
                  <a:pt x="687966" y="1237276"/>
                  <a:pt x="708111" y="1233664"/>
                </a:cubicBezTo>
                <a:cubicBezTo>
                  <a:pt x="678380" y="1202267"/>
                  <a:pt x="651706" y="1170314"/>
                  <a:pt x="627533" y="1137944"/>
                </a:cubicBezTo>
                <a:cubicBezTo>
                  <a:pt x="646010" y="1135165"/>
                  <a:pt x="664349" y="1132109"/>
                  <a:pt x="682409" y="1128635"/>
                </a:cubicBezTo>
                <a:cubicBezTo>
                  <a:pt x="654902" y="1097099"/>
                  <a:pt x="630173" y="1065146"/>
                  <a:pt x="607666" y="1032637"/>
                </a:cubicBezTo>
                <a:cubicBezTo>
                  <a:pt x="624199" y="1029997"/>
                  <a:pt x="640453" y="1026941"/>
                  <a:pt x="656708" y="1023468"/>
                </a:cubicBezTo>
                <a:cubicBezTo>
                  <a:pt x="631284" y="991931"/>
                  <a:pt x="608500" y="959700"/>
                  <a:pt x="587939" y="927191"/>
                </a:cubicBezTo>
                <a:cubicBezTo>
                  <a:pt x="602387" y="924552"/>
                  <a:pt x="616835" y="921634"/>
                  <a:pt x="631006" y="918300"/>
                </a:cubicBezTo>
                <a:cubicBezTo>
                  <a:pt x="607805" y="886625"/>
                  <a:pt x="566405" y="835222"/>
                  <a:pt x="547650" y="802574"/>
                </a:cubicBezTo>
                <a:cubicBezTo>
                  <a:pt x="560153" y="800073"/>
                  <a:pt x="593079" y="816467"/>
                  <a:pt x="605305" y="813271"/>
                </a:cubicBezTo>
                <a:cubicBezTo>
                  <a:pt x="584327" y="781457"/>
                  <a:pt x="544871" y="731305"/>
                  <a:pt x="527783" y="698518"/>
                </a:cubicBezTo>
                <a:cubicBezTo>
                  <a:pt x="538342" y="696156"/>
                  <a:pt x="569184" y="711160"/>
                  <a:pt x="579603" y="708243"/>
                </a:cubicBezTo>
                <a:cubicBezTo>
                  <a:pt x="560709" y="676289"/>
                  <a:pt x="513057" y="624470"/>
                  <a:pt x="497775" y="591405"/>
                </a:cubicBezTo>
                <a:cubicBezTo>
                  <a:pt x="506250" y="589182"/>
                  <a:pt x="545566" y="605853"/>
                  <a:pt x="553902" y="603075"/>
                </a:cubicBezTo>
                <a:cubicBezTo>
                  <a:pt x="544455" y="584876"/>
                  <a:pt x="492079" y="534167"/>
                  <a:pt x="483744" y="515690"/>
                </a:cubicBezTo>
                <a:cubicBezTo>
                  <a:pt x="489717" y="513467"/>
                  <a:pt x="539175" y="543753"/>
                  <a:pt x="545010" y="541253"/>
                </a:cubicBezTo>
                <a:cubicBezTo>
                  <a:pt x="535147" y="516385"/>
                  <a:pt x="505277" y="474984"/>
                  <a:pt x="496664" y="449561"/>
                </a:cubicBezTo>
                <a:cubicBezTo>
                  <a:pt x="501943" y="447894"/>
                  <a:pt x="527783" y="462342"/>
                  <a:pt x="533063" y="460397"/>
                </a:cubicBezTo>
                <a:cubicBezTo>
                  <a:pt x="499720" y="387738"/>
                  <a:pt x="462071" y="319525"/>
                  <a:pt x="441371" y="242976"/>
                </a:cubicBezTo>
                <a:cubicBezTo>
                  <a:pt x="405111" y="82516"/>
                  <a:pt x="423866" y="164344"/>
                  <a:pt x="401638" y="8607"/>
                </a:cubicBezTo>
                <a:lnTo>
                  <a:pt x="401638" y="8607"/>
                </a:lnTo>
                <a:close/>
              </a:path>
            </a:pathLst>
          </a:custGeom>
          <a:solidFill>
            <a:srgbClr val="093C4A"/>
          </a:solidFill>
          <a:ln w="13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B9C26CC-6CBA-6E1E-E34E-38A3D8CF3736}"/>
              </a:ext>
            </a:extLst>
          </p:cNvPr>
          <p:cNvSpPr/>
          <p:nvPr/>
        </p:nvSpPr>
        <p:spPr>
          <a:xfrm>
            <a:off x="3536013" y="11947806"/>
            <a:ext cx="368434" cy="684798"/>
          </a:xfrm>
          <a:custGeom>
            <a:avLst/>
            <a:gdLst>
              <a:gd name="connsiteX0" fmla="*/ 201861 w 368434"/>
              <a:gd name="connsiteY0" fmla="*/ 4298 h 684798"/>
              <a:gd name="connsiteX1" fmla="*/ 190608 w 368434"/>
              <a:gd name="connsiteY1" fmla="*/ 10272 h 684798"/>
              <a:gd name="connsiteX2" fmla="*/ 168241 w 368434"/>
              <a:gd name="connsiteY2" fmla="*/ 110438 h 684798"/>
              <a:gd name="connsiteX3" fmla="*/ 101000 w 368434"/>
              <a:gd name="connsiteY3" fmla="*/ 223108 h 684798"/>
              <a:gd name="connsiteX4" fmla="*/ 139205 w 368434"/>
              <a:gd name="connsiteY4" fmla="*/ 207687 h 684798"/>
              <a:gd name="connsiteX5" fmla="*/ 95026 w 368434"/>
              <a:gd name="connsiteY5" fmla="*/ 261730 h 684798"/>
              <a:gd name="connsiteX6" fmla="*/ 124756 w 368434"/>
              <a:gd name="connsiteY6" fmla="*/ 262146 h 684798"/>
              <a:gd name="connsiteX7" fmla="*/ 90441 w 368434"/>
              <a:gd name="connsiteY7" fmla="*/ 294794 h 684798"/>
              <a:gd name="connsiteX8" fmla="*/ 127952 w 368434"/>
              <a:gd name="connsiteY8" fmla="*/ 290487 h 684798"/>
              <a:gd name="connsiteX9" fmla="*/ 77521 w 368434"/>
              <a:gd name="connsiteY9" fmla="*/ 347586 h 684798"/>
              <a:gd name="connsiteX10" fmla="*/ 131425 w 368434"/>
              <a:gd name="connsiteY10" fmla="*/ 343557 h 684798"/>
              <a:gd name="connsiteX11" fmla="*/ 64601 w 368434"/>
              <a:gd name="connsiteY11" fmla="*/ 400240 h 684798"/>
              <a:gd name="connsiteX12" fmla="*/ 105307 w 368434"/>
              <a:gd name="connsiteY12" fmla="*/ 401629 h 684798"/>
              <a:gd name="connsiteX13" fmla="*/ 51681 w 368434"/>
              <a:gd name="connsiteY13" fmla="*/ 452893 h 684798"/>
              <a:gd name="connsiteX14" fmla="*/ 91553 w 368434"/>
              <a:gd name="connsiteY14" fmla="*/ 456088 h 684798"/>
              <a:gd name="connsiteX15" fmla="*/ 38761 w 368434"/>
              <a:gd name="connsiteY15" fmla="*/ 505685 h 684798"/>
              <a:gd name="connsiteX16" fmla="*/ 98221 w 368434"/>
              <a:gd name="connsiteY16" fmla="*/ 500128 h 684798"/>
              <a:gd name="connsiteX17" fmla="*/ 25840 w 368434"/>
              <a:gd name="connsiteY17" fmla="*/ 558477 h 684798"/>
              <a:gd name="connsiteX18" fmla="*/ 81133 w 368434"/>
              <a:gd name="connsiteY18" fmla="*/ 558200 h 684798"/>
              <a:gd name="connsiteX19" fmla="*/ 12920 w 368434"/>
              <a:gd name="connsiteY19" fmla="*/ 611270 h 684798"/>
              <a:gd name="connsiteX20" fmla="*/ 52514 w 368434"/>
              <a:gd name="connsiteY20" fmla="*/ 619327 h 684798"/>
              <a:gd name="connsiteX21" fmla="*/ 0 w 368434"/>
              <a:gd name="connsiteY21" fmla="*/ 664062 h 684798"/>
              <a:gd name="connsiteX22" fmla="*/ 368434 w 368434"/>
              <a:gd name="connsiteY22" fmla="*/ 672120 h 684798"/>
              <a:gd name="connsiteX23" fmla="*/ 324950 w 368434"/>
              <a:gd name="connsiteY23" fmla="*/ 624190 h 684798"/>
              <a:gd name="connsiteX24" fmla="*/ 355514 w 368434"/>
              <a:gd name="connsiteY24" fmla="*/ 619327 h 684798"/>
              <a:gd name="connsiteX25" fmla="*/ 315086 w 368434"/>
              <a:gd name="connsiteY25" fmla="*/ 571259 h 684798"/>
              <a:gd name="connsiteX26" fmla="*/ 342594 w 368434"/>
              <a:gd name="connsiteY26" fmla="*/ 566535 h 684798"/>
              <a:gd name="connsiteX27" fmla="*/ 305083 w 368434"/>
              <a:gd name="connsiteY27" fmla="*/ 518328 h 684798"/>
              <a:gd name="connsiteX28" fmla="*/ 329674 w 368434"/>
              <a:gd name="connsiteY28" fmla="*/ 513743 h 684798"/>
              <a:gd name="connsiteX29" fmla="*/ 295081 w 368434"/>
              <a:gd name="connsiteY29" fmla="*/ 465396 h 684798"/>
              <a:gd name="connsiteX30" fmla="*/ 316753 w 368434"/>
              <a:gd name="connsiteY30" fmla="*/ 460951 h 684798"/>
              <a:gd name="connsiteX31" fmla="*/ 274797 w 368434"/>
              <a:gd name="connsiteY31" fmla="*/ 402879 h 684798"/>
              <a:gd name="connsiteX32" fmla="*/ 303694 w 368434"/>
              <a:gd name="connsiteY32" fmla="*/ 408297 h 684798"/>
              <a:gd name="connsiteX33" fmla="*/ 264795 w 368434"/>
              <a:gd name="connsiteY33" fmla="*/ 350643 h 684798"/>
              <a:gd name="connsiteX34" fmla="*/ 290774 w 368434"/>
              <a:gd name="connsiteY34" fmla="*/ 355505 h 684798"/>
              <a:gd name="connsiteX35" fmla="*/ 249652 w 368434"/>
              <a:gd name="connsiteY35" fmla="*/ 296878 h 684798"/>
              <a:gd name="connsiteX36" fmla="*/ 277854 w 368434"/>
              <a:gd name="connsiteY36" fmla="*/ 302713 h 684798"/>
              <a:gd name="connsiteX37" fmla="*/ 242566 w 368434"/>
              <a:gd name="connsiteY37" fmla="*/ 258812 h 684798"/>
              <a:gd name="connsiteX38" fmla="*/ 273269 w 368434"/>
              <a:gd name="connsiteY38" fmla="*/ 271593 h 684798"/>
              <a:gd name="connsiteX39" fmla="*/ 248957 w 368434"/>
              <a:gd name="connsiteY39" fmla="*/ 225609 h 684798"/>
              <a:gd name="connsiteX40" fmla="*/ 267295 w 368434"/>
              <a:gd name="connsiteY40" fmla="*/ 231027 h 684798"/>
              <a:gd name="connsiteX41" fmla="*/ 221172 w 368434"/>
              <a:gd name="connsiteY41" fmla="*/ 121830 h 684798"/>
              <a:gd name="connsiteX42" fmla="*/ 201861 w 368434"/>
              <a:gd name="connsiteY42" fmla="*/ 4298 h 684798"/>
              <a:gd name="connsiteX43" fmla="*/ 201861 w 368434"/>
              <a:gd name="connsiteY43" fmla="*/ 4298 h 68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68434" h="684798">
                <a:moveTo>
                  <a:pt x="201861" y="4298"/>
                </a:moveTo>
                <a:cubicBezTo>
                  <a:pt x="201027" y="-1954"/>
                  <a:pt x="192275" y="-2510"/>
                  <a:pt x="190608" y="10272"/>
                </a:cubicBezTo>
                <a:cubicBezTo>
                  <a:pt x="182550" y="75151"/>
                  <a:pt x="182411" y="67093"/>
                  <a:pt x="168241" y="110438"/>
                </a:cubicBezTo>
                <a:cubicBezTo>
                  <a:pt x="155876" y="153922"/>
                  <a:pt x="124201" y="185181"/>
                  <a:pt x="101000" y="223108"/>
                </a:cubicBezTo>
                <a:cubicBezTo>
                  <a:pt x="104473" y="224775"/>
                  <a:pt x="135593" y="206298"/>
                  <a:pt x="139205" y="207687"/>
                </a:cubicBezTo>
                <a:cubicBezTo>
                  <a:pt x="134064" y="219218"/>
                  <a:pt x="100861" y="250615"/>
                  <a:pt x="95026" y="261730"/>
                </a:cubicBezTo>
                <a:cubicBezTo>
                  <a:pt x="99055" y="263952"/>
                  <a:pt x="120588" y="260062"/>
                  <a:pt x="124756" y="262146"/>
                </a:cubicBezTo>
                <a:cubicBezTo>
                  <a:pt x="119477" y="271177"/>
                  <a:pt x="96554" y="286042"/>
                  <a:pt x="90441" y="294794"/>
                </a:cubicBezTo>
                <a:cubicBezTo>
                  <a:pt x="96276" y="297295"/>
                  <a:pt x="121700" y="288403"/>
                  <a:pt x="127952" y="290487"/>
                </a:cubicBezTo>
                <a:cubicBezTo>
                  <a:pt x="118782" y="306325"/>
                  <a:pt x="89191" y="332721"/>
                  <a:pt x="77521" y="347586"/>
                </a:cubicBezTo>
                <a:cubicBezTo>
                  <a:pt x="84606" y="350226"/>
                  <a:pt x="124062" y="341474"/>
                  <a:pt x="131425" y="343557"/>
                </a:cubicBezTo>
                <a:cubicBezTo>
                  <a:pt x="121144" y="359256"/>
                  <a:pt x="77521" y="385652"/>
                  <a:pt x="64601" y="400240"/>
                </a:cubicBezTo>
                <a:cubicBezTo>
                  <a:pt x="72798" y="403018"/>
                  <a:pt x="96693" y="399545"/>
                  <a:pt x="105307" y="401629"/>
                </a:cubicBezTo>
                <a:cubicBezTo>
                  <a:pt x="94053" y="417189"/>
                  <a:pt x="65851" y="438306"/>
                  <a:pt x="51681" y="452893"/>
                </a:cubicBezTo>
                <a:cubicBezTo>
                  <a:pt x="60989" y="455671"/>
                  <a:pt x="81550" y="453727"/>
                  <a:pt x="91553" y="456088"/>
                </a:cubicBezTo>
                <a:cubicBezTo>
                  <a:pt x="79188" y="471648"/>
                  <a:pt x="54320" y="491098"/>
                  <a:pt x="38761" y="505685"/>
                </a:cubicBezTo>
                <a:cubicBezTo>
                  <a:pt x="49180" y="508603"/>
                  <a:pt x="87107" y="497766"/>
                  <a:pt x="98221" y="500128"/>
                </a:cubicBezTo>
                <a:cubicBezTo>
                  <a:pt x="84745" y="515549"/>
                  <a:pt x="42650" y="544029"/>
                  <a:pt x="25840" y="558477"/>
                </a:cubicBezTo>
                <a:cubicBezTo>
                  <a:pt x="37510" y="561395"/>
                  <a:pt x="68769" y="555838"/>
                  <a:pt x="81133" y="558200"/>
                </a:cubicBezTo>
                <a:cubicBezTo>
                  <a:pt x="66685" y="573620"/>
                  <a:pt x="31119" y="596821"/>
                  <a:pt x="12920" y="611270"/>
                </a:cubicBezTo>
                <a:cubicBezTo>
                  <a:pt x="25701" y="614187"/>
                  <a:pt x="38899" y="616966"/>
                  <a:pt x="52514" y="619327"/>
                </a:cubicBezTo>
                <a:cubicBezTo>
                  <a:pt x="36954" y="634748"/>
                  <a:pt x="19589" y="649613"/>
                  <a:pt x="0" y="664062"/>
                </a:cubicBezTo>
                <a:cubicBezTo>
                  <a:pt x="108780" y="687541"/>
                  <a:pt x="246734" y="692264"/>
                  <a:pt x="368434" y="672120"/>
                </a:cubicBezTo>
                <a:cubicBezTo>
                  <a:pt x="352458" y="656421"/>
                  <a:pt x="338009" y="640305"/>
                  <a:pt x="324950" y="624190"/>
                </a:cubicBezTo>
                <a:cubicBezTo>
                  <a:pt x="335231" y="622801"/>
                  <a:pt x="345372" y="621134"/>
                  <a:pt x="355514" y="619327"/>
                </a:cubicBezTo>
                <a:cubicBezTo>
                  <a:pt x="340649" y="603490"/>
                  <a:pt x="327173" y="587513"/>
                  <a:pt x="315086" y="571259"/>
                </a:cubicBezTo>
                <a:cubicBezTo>
                  <a:pt x="324394" y="569869"/>
                  <a:pt x="333563" y="568341"/>
                  <a:pt x="342594" y="566535"/>
                </a:cubicBezTo>
                <a:cubicBezTo>
                  <a:pt x="328701" y="550698"/>
                  <a:pt x="316336" y="534582"/>
                  <a:pt x="305083" y="518328"/>
                </a:cubicBezTo>
                <a:cubicBezTo>
                  <a:pt x="313419" y="516938"/>
                  <a:pt x="321616" y="515410"/>
                  <a:pt x="329674" y="513743"/>
                </a:cubicBezTo>
                <a:cubicBezTo>
                  <a:pt x="316892" y="497905"/>
                  <a:pt x="305500" y="481790"/>
                  <a:pt x="295081" y="465396"/>
                </a:cubicBezTo>
                <a:cubicBezTo>
                  <a:pt x="302305" y="464146"/>
                  <a:pt x="309529" y="462618"/>
                  <a:pt x="316753" y="460951"/>
                </a:cubicBezTo>
                <a:cubicBezTo>
                  <a:pt x="305083" y="444974"/>
                  <a:pt x="284383" y="419134"/>
                  <a:pt x="274797" y="402879"/>
                </a:cubicBezTo>
                <a:cubicBezTo>
                  <a:pt x="281049" y="401629"/>
                  <a:pt x="297581" y="409826"/>
                  <a:pt x="303694" y="408297"/>
                </a:cubicBezTo>
                <a:cubicBezTo>
                  <a:pt x="293136" y="392321"/>
                  <a:pt x="273408" y="367175"/>
                  <a:pt x="264795" y="350643"/>
                </a:cubicBezTo>
                <a:cubicBezTo>
                  <a:pt x="270074" y="349392"/>
                  <a:pt x="285634" y="357033"/>
                  <a:pt x="290774" y="355505"/>
                </a:cubicBezTo>
                <a:cubicBezTo>
                  <a:pt x="281327" y="339390"/>
                  <a:pt x="257293" y="313410"/>
                  <a:pt x="249652" y="296878"/>
                </a:cubicBezTo>
                <a:cubicBezTo>
                  <a:pt x="253958" y="295767"/>
                  <a:pt x="273686" y="304102"/>
                  <a:pt x="277854" y="302713"/>
                </a:cubicBezTo>
                <a:cubicBezTo>
                  <a:pt x="273130" y="293544"/>
                  <a:pt x="246734" y="268120"/>
                  <a:pt x="242566" y="258812"/>
                </a:cubicBezTo>
                <a:cubicBezTo>
                  <a:pt x="245484" y="257701"/>
                  <a:pt x="270352" y="272844"/>
                  <a:pt x="273269" y="271593"/>
                </a:cubicBezTo>
                <a:cubicBezTo>
                  <a:pt x="268268" y="259090"/>
                  <a:pt x="253403" y="238251"/>
                  <a:pt x="248957" y="225609"/>
                </a:cubicBezTo>
                <a:cubicBezTo>
                  <a:pt x="251597" y="224775"/>
                  <a:pt x="264656" y="231999"/>
                  <a:pt x="267295" y="231027"/>
                </a:cubicBezTo>
                <a:cubicBezTo>
                  <a:pt x="250485" y="194628"/>
                  <a:pt x="231591" y="160313"/>
                  <a:pt x="221172" y="121830"/>
                </a:cubicBezTo>
                <a:cubicBezTo>
                  <a:pt x="203528" y="41391"/>
                  <a:pt x="212975" y="82514"/>
                  <a:pt x="201861" y="4298"/>
                </a:cubicBezTo>
                <a:lnTo>
                  <a:pt x="201861" y="4298"/>
                </a:lnTo>
                <a:close/>
              </a:path>
            </a:pathLst>
          </a:custGeom>
          <a:solidFill>
            <a:srgbClr val="093C4A"/>
          </a:solidFill>
          <a:ln w="13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6A8FA19-B7F0-4BE1-BAFA-79178E4D712F}"/>
              </a:ext>
            </a:extLst>
          </p:cNvPr>
          <p:cNvSpPr/>
          <p:nvPr/>
        </p:nvSpPr>
        <p:spPr>
          <a:xfrm>
            <a:off x="8351403" y="11625869"/>
            <a:ext cx="1152676" cy="2143307"/>
          </a:xfrm>
          <a:custGeom>
            <a:avLst/>
            <a:gdLst>
              <a:gd name="connsiteX0" fmla="*/ 521532 w 1152676"/>
              <a:gd name="connsiteY0" fmla="*/ 13495 h 2143307"/>
              <a:gd name="connsiteX1" fmla="*/ 556541 w 1152676"/>
              <a:gd name="connsiteY1" fmla="*/ 32111 h 2143307"/>
              <a:gd name="connsiteX2" fmla="*/ 626561 w 1152676"/>
              <a:gd name="connsiteY2" fmla="*/ 345669 h 2143307"/>
              <a:gd name="connsiteX3" fmla="*/ 836896 w 1152676"/>
              <a:gd name="connsiteY3" fmla="*/ 698266 h 2143307"/>
              <a:gd name="connsiteX4" fmla="*/ 717418 w 1152676"/>
              <a:gd name="connsiteY4" fmla="*/ 650058 h 2143307"/>
              <a:gd name="connsiteX5" fmla="*/ 855651 w 1152676"/>
              <a:gd name="connsiteY5" fmla="*/ 819271 h 2143307"/>
              <a:gd name="connsiteX6" fmla="*/ 762431 w 1152676"/>
              <a:gd name="connsiteY6" fmla="*/ 820383 h 2143307"/>
              <a:gd name="connsiteX7" fmla="*/ 869683 w 1152676"/>
              <a:gd name="connsiteY7" fmla="*/ 922633 h 2143307"/>
              <a:gd name="connsiteX8" fmla="*/ 752428 w 1152676"/>
              <a:gd name="connsiteY8" fmla="*/ 909296 h 2143307"/>
              <a:gd name="connsiteX9" fmla="*/ 910110 w 1152676"/>
              <a:gd name="connsiteY9" fmla="*/ 1087817 h 2143307"/>
              <a:gd name="connsiteX10" fmla="*/ 741453 w 1152676"/>
              <a:gd name="connsiteY10" fmla="*/ 1075452 h 2143307"/>
              <a:gd name="connsiteX11" fmla="*/ 950538 w 1152676"/>
              <a:gd name="connsiteY11" fmla="*/ 1253001 h 2143307"/>
              <a:gd name="connsiteX12" fmla="*/ 823003 w 1152676"/>
              <a:gd name="connsiteY12" fmla="*/ 1257586 h 2143307"/>
              <a:gd name="connsiteX13" fmla="*/ 990966 w 1152676"/>
              <a:gd name="connsiteY13" fmla="*/ 1418046 h 2143307"/>
              <a:gd name="connsiteX14" fmla="*/ 866488 w 1152676"/>
              <a:gd name="connsiteY14" fmla="*/ 1427910 h 2143307"/>
              <a:gd name="connsiteX15" fmla="*/ 1031394 w 1152676"/>
              <a:gd name="connsiteY15" fmla="*/ 1583230 h 2143307"/>
              <a:gd name="connsiteX16" fmla="*/ 845231 w 1152676"/>
              <a:gd name="connsiteY16" fmla="*/ 1565726 h 2143307"/>
              <a:gd name="connsiteX17" fmla="*/ 1071821 w 1152676"/>
              <a:gd name="connsiteY17" fmla="*/ 1748276 h 2143307"/>
              <a:gd name="connsiteX18" fmla="*/ 898718 w 1152676"/>
              <a:gd name="connsiteY18" fmla="*/ 1747442 h 2143307"/>
              <a:gd name="connsiteX19" fmla="*/ 1112249 w 1152676"/>
              <a:gd name="connsiteY19" fmla="*/ 1913321 h 2143307"/>
              <a:gd name="connsiteX20" fmla="*/ 988465 w 1152676"/>
              <a:gd name="connsiteY20" fmla="*/ 1938327 h 2143307"/>
              <a:gd name="connsiteX21" fmla="*/ 1152677 w 1152676"/>
              <a:gd name="connsiteY21" fmla="*/ 2078366 h 2143307"/>
              <a:gd name="connsiteX22" fmla="*/ 0 w 1152676"/>
              <a:gd name="connsiteY22" fmla="*/ 2103512 h 2143307"/>
              <a:gd name="connsiteX23" fmla="*/ 136010 w 1152676"/>
              <a:gd name="connsiteY23" fmla="*/ 1953470 h 2143307"/>
              <a:gd name="connsiteX24" fmla="*/ 40428 w 1152676"/>
              <a:gd name="connsiteY24" fmla="*/ 1938467 h 2143307"/>
              <a:gd name="connsiteX25" fmla="*/ 167129 w 1152676"/>
              <a:gd name="connsiteY25" fmla="*/ 1788147 h 2143307"/>
              <a:gd name="connsiteX26" fmla="*/ 80856 w 1152676"/>
              <a:gd name="connsiteY26" fmla="*/ 1773421 h 2143307"/>
              <a:gd name="connsiteX27" fmla="*/ 198249 w 1152676"/>
              <a:gd name="connsiteY27" fmla="*/ 1622685 h 2143307"/>
              <a:gd name="connsiteX28" fmla="*/ 121283 w 1152676"/>
              <a:gd name="connsiteY28" fmla="*/ 1608376 h 2143307"/>
              <a:gd name="connsiteX29" fmla="*/ 229368 w 1152676"/>
              <a:gd name="connsiteY29" fmla="*/ 1457223 h 2143307"/>
              <a:gd name="connsiteX30" fmla="*/ 161711 w 1152676"/>
              <a:gd name="connsiteY30" fmla="*/ 1443331 h 2143307"/>
              <a:gd name="connsiteX31" fmla="*/ 292719 w 1152676"/>
              <a:gd name="connsiteY31" fmla="*/ 1261476 h 2143307"/>
              <a:gd name="connsiteX32" fmla="*/ 202139 w 1152676"/>
              <a:gd name="connsiteY32" fmla="*/ 1278286 h 2143307"/>
              <a:gd name="connsiteX33" fmla="*/ 323839 w 1152676"/>
              <a:gd name="connsiteY33" fmla="*/ 1098098 h 2143307"/>
              <a:gd name="connsiteX34" fmla="*/ 242566 w 1152676"/>
              <a:gd name="connsiteY34" fmla="*/ 1113241 h 2143307"/>
              <a:gd name="connsiteX35" fmla="*/ 371213 w 1152676"/>
              <a:gd name="connsiteY35" fmla="*/ 929857 h 2143307"/>
              <a:gd name="connsiteX36" fmla="*/ 282994 w 1152676"/>
              <a:gd name="connsiteY36" fmla="*/ 948195 h 2143307"/>
              <a:gd name="connsiteX37" fmla="*/ 393302 w 1152676"/>
              <a:gd name="connsiteY37" fmla="*/ 810797 h 2143307"/>
              <a:gd name="connsiteX38" fmla="*/ 297026 w 1152676"/>
              <a:gd name="connsiteY38" fmla="*/ 850947 h 2143307"/>
              <a:gd name="connsiteX39" fmla="*/ 373019 w 1152676"/>
              <a:gd name="connsiteY39" fmla="*/ 707018 h 2143307"/>
              <a:gd name="connsiteX40" fmla="*/ 315781 w 1152676"/>
              <a:gd name="connsiteY40" fmla="*/ 723967 h 2143307"/>
              <a:gd name="connsiteX41" fmla="*/ 459848 w 1152676"/>
              <a:gd name="connsiteY41" fmla="*/ 382485 h 2143307"/>
              <a:gd name="connsiteX42" fmla="*/ 521532 w 1152676"/>
              <a:gd name="connsiteY42" fmla="*/ 13495 h 2143307"/>
              <a:gd name="connsiteX43" fmla="*/ 521532 w 1152676"/>
              <a:gd name="connsiteY43" fmla="*/ 13495 h 2143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2676" h="2143307">
                <a:moveTo>
                  <a:pt x="521532" y="13495"/>
                </a:moveTo>
                <a:cubicBezTo>
                  <a:pt x="524171" y="-6094"/>
                  <a:pt x="551540" y="-7900"/>
                  <a:pt x="556541" y="32111"/>
                </a:cubicBezTo>
                <a:cubicBezTo>
                  <a:pt x="581687" y="234945"/>
                  <a:pt x="582104" y="210077"/>
                  <a:pt x="626561" y="345669"/>
                </a:cubicBezTo>
                <a:cubicBezTo>
                  <a:pt x="665321" y="481818"/>
                  <a:pt x="764376" y="579761"/>
                  <a:pt x="836896" y="698266"/>
                </a:cubicBezTo>
                <a:cubicBezTo>
                  <a:pt x="826198" y="703406"/>
                  <a:pt x="728532" y="645474"/>
                  <a:pt x="717418" y="650058"/>
                </a:cubicBezTo>
                <a:cubicBezTo>
                  <a:pt x="733395" y="686318"/>
                  <a:pt x="837173" y="784539"/>
                  <a:pt x="855651" y="819271"/>
                </a:cubicBezTo>
                <a:cubicBezTo>
                  <a:pt x="843009" y="826218"/>
                  <a:pt x="775629" y="814270"/>
                  <a:pt x="762431" y="820383"/>
                </a:cubicBezTo>
                <a:cubicBezTo>
                  <a:pt x="778825" y="848863"/>
                  <a:pt x="850789" y="895264"/>
                  <a:pt x="869683" y="922633"/>
                </a:cubicBezTo>
                <a:cubicBezTo>
                  <a:pt x="851205" y="930413"/>
                  <a:pt x="771878" y="902766"/>
                  <a:pt x="752428" y="909296"/>
                </a:cubicBezTo>
                <a:cubicBezTo>
                  <a:pt x="781186" y="958615"/>
                  <a:pt x="873850" y="1041415"/>
                  <a:pt x="910110" y="1087817"/>
                </a:cubicBezTo>
                <a:cubicBezTo>
                  <a:pt x="888021" y="1096014"/>
                  <a:pt x="764654" y="1068645"/>
                  <a:pt x="741453" y="1075452"/>
                </a:cubicBezTo>
                <a:cubicBezTo>
                  <a:pt x="773545" y="1124494"/>
                  <a:pt x="910249" y="1207016"/>
                  <a:pt x="950538" y="1253001"/>
                </a:cubicBezTo>
                <a:cubicBezTo>
                  <a:pt x="924975" y="1261476"/>
                  <a:pt x="850093" y="1250639"/>
                  <a:pt x="823003" y="1257586"/>
                </a:cubicBezTo>
                <a:cubicBezTo>
                  <a:pt x="858430" y="1306349"/>
                  <a:pt x="946371" y="1372339"/>
                  <a:pt x="990966" y="1418046"/>
                </a:cubicBezTo>
                <a:cubicBezTo>
                  <a:pt x="961791" y="1426799"/>
                  <a:pt x="897329" y="1420825"/>
                  <a:pt x="866488" y="1427910"/>
                </a:cubicBezTo>
                <a:cubicBezTo>
                  <a:pt x="905248" y="1476535"/>
                  <a:pt x="982769" y="1537662"/>
                  <a:pt x="1031394" y="1583230"/>
                </a:cubicBezTo>
                <a:cubicBezTo>
                  <a:pt x="998606" y="1592260"/>
                  <a:pt x="880102" y="1558501"/>
                  <a:pt x="845231" y="1565726"/>
                </a:cubicBezTo>
                <a:cubicBezTo>
                  <a:pt x="887327" y="1614072"/>
                  <a:pt x="1018890" y="1702985"/>
                  <a:pt x="1071821" y="1748276"/>
                </a:cubicBezTo>
                <a:cubicBezTo>
                  <a:pt x="1035422" y="1757445"/>
                  <a:pt x="937340" y="1740079"/>
                  <a:pt x="898718" y="1747442"/>
                </a:cubicBezTo>
                <a:cubicBezTo>
                  <a:pt x="944147" y="1795649"/>
                  <a:pt x="1055289" y="1868169"/>
                  <a:pt x="1112249" y="1913321"/>
                </a:cubicBezTo>
                <a:cubicBezTo>
                  <a:pt x="1072238" y="1922629"/>
                  <a:pt x="1030837" y="1930964"/>
                  <a:pt x="988465" y="1938327"/>
                </a:cubicBezTo>
                <a:cubicBezTo>
                  <a:pt x="1037228" y="1986396"/>
                  <a:pt x="1091549" y="2033215"/>
                  <a:pt x="1152677" y="2078366"/>
                </a:cubicBezTo>
                <a:cubicBezTo>
                  <a:pt x="812445" y="2151719"/>
                  <a:pt x="380660" y="2166862"/>
                  <a:pt x="0" y="2103512"/>
                </a:cubicBezTo>
                <a:cubicBezTo>
                  <a:pt x="50152" y="2054332"/>
                  <a:pt x="95165" y="2004179"/>
                  <a:pt x="136010" y="1953470"/>
                </a:cubicBezTo>
                <a:cubicBezTo>
                  <a:pt x="103917" y="1949025"/>
                  <a:pt x="71964" y="1944024"/>
                  <a:pt x="40428" y="1938467"/>
                </a:cubicBezTo>
                <a:cubicBezTo>
                  <a:pt x="87107" y="1889147"/>
                  <a:pt x="129063" y="1838856"/>
                  <a:pt x="167129" y="1788147"/>
                </a:cubicBezTo>
                <a:cubicBezTo>
                  <a:pt x="138093" y="1783841"/>
                  <a:pt x="109335" y="1778978"/>
                  <a:pt x="80856" y="1773421"/>
                </a:cubicBezTo>
                <a:cubicBezTo>
                  <a:pt x="124062" y="1723963"/>
                  <a:pt x="162961" y="1673672"/>
                  <a:pt x="198249" y="1622685"/>
                </a:cubicBezTo>
                <a:cubicBezTo>
                  <a:pt x="172408" y="1618518"/>
                  <a:pt x="146707" y="1613655"/>
                  <a:pt x="121283" y="1608376"/>
                </a:cubicBezTo>
                <a:cubicBezTo>
                  <a:pt x="161155" y="1558779"/>
                  <a:pt x="196998" y="1508349"/>
                  <a:pt x="229368" y="1457223"/>
                </a:cubicBezTo>
                <a:cubicBezTo>
                  <a:pt x="206584" y="1453056"/>
                  <a:pt x="184078" y="1448471"/>
                  <a:pt x="161711" y="1443331"/>
                </a:cubicBezTo>
                <a:cubicBezTo>
                  <a:pt x="198110" y="1393595"/>
                  <a:pt x="263128" y="1312740"/>
                  <a:pt x="292719" y="1261476"/>
                </a:cubicBezTo>
                <a:cubicBezTo>
                  <a:pt x="273130" y="1257447"/>
                  <a:pt x="221310" y="1283148"/>
                  <a:pt x="202139" y="1278286"/>
                </a:cubicBezTo>
                <a:cubicBezTo>
                  <a:pt x="235203" y="1228272"/>
                  <a:pt x="297026" y="1149500"/>
                  <a:pt x="323839" y="1098098"/>
                </a:cubicBezTo>
                <a:cubicBezTo>
                  <a:pt x="307306" y="1094346"/>
                  <a:pt x="258682" y="1117964"/>
                  <a:pt x="242566" y="1113241"/>
                </a:cubicBezTo>
                <a:cubicBezTo>
                  <a:pt x="272158" y="1062949"/>
                  <a:pt x="347178" y="981538"/>
                  <a:pt x="371213" y="929857"/>
                </a:cubicBezTo>
                <a:cubicBezTo>
                  <a:pt x="357876" y="926245"/>
                  <a:pt x="296192" y="952502"/>
                  <a:pt x="282994" y="948195"/>
                </a:cubicBezTo>
                <a:cubicBezTo>
                  <a:pt x="297720" y="919715"/>
                  <a:pt x="380104" y="839832"/>
                  <a:pt x="393302" y="810797"/>
                </a:cubicBezTo>
                <a:cubicBezTo>
                  <a:pt x="383994" y="807323"/>
                  <a:pt x="306195" y="854836"/>
                  <a:pt x="297026" y="850947"/>
                </a:cubicBezTo>
                <a:cubicBezTo>
                  <a:pt x="312586" y="811908"/>
                  <a:pt x="359404" y="746751"/>
                  <a:pt x="373019" y="707018"/>
                </a:cubicBezTo>
                <a:cubicBezTo>
                  <a:pt x="364683" y="704379"/>
                  <a:pt x="324116" y="727024"/>
                  <a:pt x="315781" y="723967"/>
                </a:cubicBezTo>
                <a:cubicBezTo>
                  <a:pt x="368295" y="609908"/>
                  <a:pt x="427339" y="502796"/>
                  <a:pt x="459848" y="382485"/>
                </a:cubicBezTo>
                <a:cubicBezTo>
                  <a:pt x="516113" y="129638"/>
                  <a:pt x="486522" y="258145"/>
                  <a:pt x="521532" y="13495"/>
                </a:cubicBezTo>
                <a:lnTo>
                  <a:pt x="521532" y="13495"/>
                </a:lnTo>
                <a:close/>
              </a:path>
            </a:pathLst>
          </a:custGeom>
          <a:solidFill>
            <a:srgbClr val="093C4A"/>
          </a:solidFill>
          <a:ln w="13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72FCB10-FA94-AD6B-1BDC-6DE5321F4ABC}"/>
              </a:ext>
            </a:extLst>
          </p:cNvPr>
          <p:cNvSpPr/>
          <p:nvPr/>
        </p:nvSpPr>
        <p:spPr>
          <a:xfrm>
            <a:off x="9085214" y="11006581"/>
            <a:ext cx="1333282" cy="2479128"/>
          </a:xfrm>
          <a:custGeom>
            <a:avLst/>
            <a:gdLst>
              <a:gd name="connsiteX0" fmla="*/ 603221 w 1333282"/>
              <a:gd name="connsiteY0" fmla="*/ 15598 h 2479128"/>
              <a:gd name="connsiteX1" fmla="*/ 643649 w 1333282"/>
              <a:gd name="connsiteY1" fmla="*/ 37132 h 2479128"/>
              <a:gd name="connsiteX2" fmla="*/ 724643 w 1333282"/>
              <a:gd name="connsiteY2" fmla="*/ 399870 h 2479128"/>
              <a:gd name="connsiteX3" fmla="*/ 967904 w 1333282"/>
              <a:gd name="connsiteY3" fmla="*/ 807760 h 2479128"/>
              <a:gd name="connsiteX4" fmla="*/ 829672 w 1333282"/>
              <a:gd name="connsiteY4" fmla="*/ 752050 h 2479128"/>
              <a:gd name="connsiteX5" fmla="*/ 989577 w 1333282"/>
              <a:gd name="connsiteY5" fmla="*/ 947798 h 2479128"/>
              <a:gd name="connsiteX6" fmla="*/ 881770 w 1333282"/>
              <a:gd name="connsiteY6" fmla="*/ 949048 h 2479128"/>
              <a:gd name="connsiteX7" fmla="*/ 1005831 w 1333282"/>
              <a:gd name="connsiteY7" fmla="*/ 1067275 h 2479128"/>
              <a:gd name="connsiteX8" fmla="*/ 870238 w 1333282"/>
              <a:gd name="connsiteY8" fmla="*/ 1051854 h 2479128"/>
              <a:gd name="connsiteX9" fmla="*/ 1052650 w 1333282"/>
              <a:gd name="connsiteY9" fmla="*/ 1258300 h 2479128"/>
              <a:gd name="connsiteX10" fmla="*/ 857457 w 1333282"/>
              <a:gd name="connsiteY10" fmla="*/ 1243990 h 2479128"/>
              <a:gd name="connsiteX11" fmla="*/ 1099329 w 1333282"/>
              <a:gd name="connsiteY11" fmla="*/ 1449324 h 2479128"/>
              <a:gd name="connsiteX12" fmla="*/ 951928 w 1333282"/>
              <a:gd name="connsiteY12" fmla="*/ 1454603 h 2479128"/>
              <a:gd name="connsiteX13" fmla="*/ 1146147 w 1333282"/>
              <a:gd name="connsiteY13" fmla="*/ 1640210 h 2479128"/>
              <a:gd name="connsiteX14" fmla="*/ 1002080 w 1333282"/>
              <a:gd name="connsiteY14" fmla="*/ 1651602 h 2479128"/>
              <a:gd name="connsiteX15" fmla="*/ 1192827 w 1333282"/>
              <a:gd name="connsiteY15" fmla="*/ 1831234 h 2479128"/>
              <a:gd name="connsiteX16" fmla="*/ 977629 w 1333282"/>
              <a:gd name="connsiteY16" fmla="*/ 1810951 h 2479128"/>
              <a:gd name="connsiteX17" fmla="*/ 1239646 w 1333282"/>
              <a:gd name="connsiteY17" fmla="*/ 2022120 h 2479128"/>
              <a:gd name="connsiteX18" fmla="*/ 1039451 w 1333282"/>
              <a:gd name="connsiteY18" fmla="*/ 2021147 h 2479128"/>
              <a:gd name="connsiteX19" fmla="*/ 1286464 w 1333282"/>
              <a:gd name="connsiteY19" fmla="*/ 2213144 h 2479128"/>
              <a:gd name="connsiteX20" fmla="*/ 1143230 w 1333282"/>
              <a:gd name="connsiteY20" fmla="*/ 2242041 h 2479128"/>
              <a:gd name="connsiteX21" fmla="*/ 1333282 w 1333282"/>
              <a:gd name="connsiteY21" fmla="*/ 2404030 h 2479128"/>
              <a:gd name="connsiteX22" fmla="*/ 0 w 1333282"/>
              <a:gd name="connsiteY22" fmla="*/ 2433205 h 2479128"/>
              <a:gd name="connsiteX23" fmla="*/ 157265 w 1333282"/>
              <a:gd name="connsiteY23" fmla="*/ 2259685 h 2479128"/>
              <a:gd name="connsiteX24" fmla="*/ 46680 w 1333282"/>
              <a:gd name="connsiteY24" fmla="*/ 2242319 h 2479128"/>
              <a:gd name="connsiteX25" fmla="*/ 193248 w 1333282"/>
              <a:gd name="connsiteY25" fmla="*/ 2068383 h 2479128"/>
              <a:gd name="connsiteX26" fmla="*/ 93498 w 1333282"/>
              <a:gd name="connsiteY26" fmla="*/ 2051294 h 2479128"/>
              <a:gd name="connsiteX27" fmla="*/ 229229 w 1333282"/>
              <a:gd name="connsiteY27" fmla="*/ 1876941 h 2479128"/>
              <a:gd name="connsiteX28" fmla="*/ 140178 w 1333282"/>
              <a:gd name="connsiteY28" fmla="*/ 1860409 h 2479128"/>
              <a:gd name="connsiteX29" fmla="*/ 265212 w 1333282"/>
              <a:gd name="connsiteY29" fmla="*/ 1685639 h 2479128"/>
              <a:gd name="connsiteX30" fmla="*/ 186996 w 1333282"/>
              <a:gd name="connsiteY30" fmla="*/ 1669523 h 2479128"/>
              <a:gd name="connsiteX31" fmla="*/ 338565 w 1333282"/>
              <a:gd name="connsiteY31" fmla="*/ 1459188 h 2479128"/>
              <a:gd name="connsiteX32" fmla="*/ 233814 w 1333282"/>
              <a:gd name="connsiteY32" fmla="*/ 1478638 h 2479128"/>
              <a:gd name="connsiteX33" fmla="*/ 374686 w 1333282"/>
              <a:gd name="connsiteY33" fmla="*/ 1270108 h 2479128"/>
              <a:gd name="connsiteX34" fmla="*/ 280633 w 1333282"/>
              <a:gd name="connsiteY34" fmla="*/ 1287613 h 2479128"/>
              <a:gd name="connsiteX35" fmla="*/ 429424 w 1333282"/>
              <a:gd name="connsiteY35" fmla="*/ 1075472 h 2479128"/>
              <a:gd name="connsiteX36" fmla="*/ 327451 w 1333282"/>
              <a:gd name="connsiteY36" fmla="*/ 1096728 h 2479128"/>
              <a:gd name="connsiteX37" fmla="*/ 454986 w 1333282"/>
              <a:gd name="connsiteY37" fmla="*/ 937795 h 2479128"/>
              <a:gd name="connsiteX38" fmla="*/ 343706 w 1333282"/>
              <a:gd name="connsiteY38" fmla="*/ 984197 h 2479128"/>
              <a:gd name="connsiteX39" fmla="*/ 431646 w 1333282"/>
              <a:gd name="connsiteY39" fmla="*/ 817624 h 2479128"/>
              <a:gd name="connsiteX40" fmla="*/ 365517 w 1333282"/>
              <a:gd name="connsiteY40" fmla="*/ 837212 h 2479128"/>
              <a:gd name="connsiteX41" fmla="*/ 532229 w 1333282"/>
              <a:gd name="connsiteY41" fmla="*/ 442243 h 2479128"/>
              <a:gd name="connsiteX42" fmla="*/ 603221 w 1333282"/>
              <a:gd name="connsiteY42" fmla="*/ 15598 h 2479128"/>
              <a:gd name="connsiteX43" fmla="*/ 603221 w 1333282"/>
              <a:gd name="connsiteY43" fmla="*/ 15598 h 2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333282" h="2479128">
                <a:moveTo>
                  <a:pt x="603221" y="15598"/>
                </a:moveTo>
                <a:cubicBezTo>
                  <a:pt x="606138" y="-7047"/>
                  <a:pt x="637953" y="-9131"/>
                  <a:pt x="643649" y="37132"/>
                </a:cubicBezTo>
                <a:cubicBezTo>
                  <a:pt x="672685" y="271780"/>
                  <a:pt x="673240" y="242883"/>
                  <a:pt x="724643" y="399870"/>
                </a:cubicBezTo>
                <a:cubicBezTo>
                  <a:pt x="769516" y="557413"/>
                  <a:pt x="883992" y="670500"/>
                  <a:pt x="967904" y="807760"/>
                </a:cubicBezTo>
                <a:cubicBezTo>
                  <a:pt x="955540" y="813734"/>
                  <a:pt x="842592" y="746771"/>
                  <a:pt x="829672" y="752050"/>
                </a:cubicBezTo>
                <a:cubicBezTo>
                  <a:pt x="848150" y="794006"/>
                  <a:pt x="968321" y="907509"/>
                  <a:pt x="989577" y="947798"/>
                </a:cubicBezTo>
                <a:cubicBezTo>
                  <a:pt x="974990" y="955856"/>
                  <a:pt x="897051" y="941963"/>
                  <a:pt x="881770" y="949048"/>
                </a:cubicBezTo>
                <a:cubicBezTo>
                  <a:pt x="900803" y="981974"/>
                  <a:pt x="984020" y="1035739"/>
                  <a:pt x="1005831" y="1067275"/>
                </a:cubicBezTo>
                <a:cubicBezTo>
                  <a:pt x="984575" y="1076305"/>
                  <a:pt x="892605" y="1044352"/>
                  <a:pt x="870238" y="1051854"/>
                </a:cubicBezTo>
                <a:cubicBezTo>
                  <a:pt x="903442" y="1108953"/>
                  <a:pt x="1010693" y="1204674"/>
                  <a:pt x="1052650" y="1258300"/>
                </a:cubicBezTo>
                <a:cubicBezTo>
                  <a:pt x="1027226" y="1267747"/>
                  <a:pt x="884409" y="1236210"/>
                  <a:pt x="857457" y="1243990"/>
                </a:cubicBezTo>
                <a:cubicBezTo>
                  <a:pt x="894551" y="1300672"/>
                  <a:pt x="1052650" y="1396115"/>
                  <a:pt x="1099329" y="1449324"/>
                </a:cubicBezTo>
                <a:cubicBezTo>
                  <a:pt x="1069737" y="1459188"/>
                  <a:pt x="983186" y="1446685"/>
                  <a:pt x="951928" y="1454603"/>
                </a:cubicBezTo>
                <a:cubicBezTo>
                  <a:pt x="992911" y="1511008"/>
                  <a:pt x="1094606" y="1587279"/>
                  <a:pt x="1146147" y="1640210"/>
                </a:cubicBezTo>
                <a:cubicBezTo>
                  <a:pt x="1112388" y="1650351"/>
                  <a:pt x="1037923" y="1643405"/>
                  <a:pt x="1002080" y="1651602"/>
                </a:cubicBezTo>
                <a:cubicBezTo>
                  <a:pt x="1046954" y="1707728"/>
                  <a:pt x="1136561" y="1778442"/>
                  <a:pt x="1192827" y="1831234"/>
                </a:cubicBezTo>
                <a:cubicBezTo>
                  <a:pt x="1154900" y="1841654"/>
                  <a:pt x="1017779" y="1802615"/>
                  <a:pt x="977629" y="1810951"/>
                </a:cubicBezTo>
                <a:cubicBezTo>
                  <a:pt x="1026253" y="1866939"/>
                  <a:pt x="1178517" y="1969606"/>
                  <a:pt x="1239646" y="2022120"/>
                </a:cubicBezTo>
                <a:cubicBezTo>
                  <a:pt x="1197550" y="2032678"/>
                  <a:pt x="1084047" y="2012673"/>
                  <a:pt x="1039451" y="2021147"/>
                </a:cubicBezTo>
                <a:cubicBezTo>
                  <a:pt x="1091966" y="2076996"/>
                  <a:pt x="1220613" y="2160769"/>
                  <a:pt x="1286464" y="2213144"/>
                </a:cubicBezTo>
                <a:cubicBezTo>
                  <a:pt x="1240201" y="2223842"/>
                  <a:pt x="1192271" y="2233567"/>
                  <a:pt x="1143230" y="2242041"/>
                </a:cubicBezTo>
                <a:cubicBezTo>
                  <a:pt x="1199634" y="2297751"/>
                  <a:pt x="1262568" y="2351793"/>
                  <a:pt x="1333282" y="2404030"/>
                </a:cubicBezTo>
                <a:cubicBezTo>
                  <a:pt x="939702" y="2488914"/>
                  <a:pt x="440259" y="2506280"/>
                  <a:pt x="0" y="2433205"/>
                </a:cubicBezTo>
                <a:cubicBezTo>
                  <a:pt x="57933" y="2376245"/>
                  <a:pt x="110031" y="2318312"/>
                  <a:pt x="157265" y="2259685"/>
                </a:cubicBezTo>
                <a:cubicBezTo>
                  <a:pt x="120033" y="2254545"/>
                  <a:pt x="83218" y="2248849"/>
                  <a:pt x="46680" y="2242319"/>
                </a:cubicBezTo>
                <a:cubicBezTo>
                  <a:pt x="100722" y="2185220"/>
                  <a:pt x="149208" y="2127149"/>
                  <a:pt x="193248" y="2068383"/>
                </a:cubicBezTo>
                <a:cubicBezTo>
                  <a:pt x="159628" y="2063381"/>
                  <a:pt x="126424" y="2057685"/>
                  <a:pt x="93498" y="2051294"/>
                </a:cubicBezTo>
                <a:cubicBezTo>
                  <a:pt x="143512" y="1994057"/>
                  <a:pt x="188524" y="1935846"/>
                  <a:pt x="229229" y="1876941"/>
                </a:cubicBezTo>
                <a:cubicBezTo>
                  <a:pt x="199222" y="1872079"/>
                  <a:pt x="169630" y="1866522"/>
                  <a:pt x="140178" y="1860409"/>
                </a:cubicBezTo>
                <a:cubicBezTo>
                  <a:pt x="186301" y="1803032"/>
                  <a:pt x="227701" y="1744683"/>
                  <a:pt x="265212" y="1685639"/>
                </a:cubicBezTo>
                <a:cubicBezTo>
                  <a:pt x="238954" y="1680915"/>
                  <a:pt x="212836" y="1675497"/>
                  <a:pt x="186996" y="1669523"/>
                </a:cubicBezTo>
                <a:cubicBezTo>
                  <a:pt x="229091" y="1612008"/>
                  <a:pt x="304250" y="1518510"/>
                  <a:pt x="338565" y="1459188"/>
                </a:cubicBezTo>
                <a:cubicBezTo>
                  <a:pt x="315921" y="1454603"/>
                  <a:pt x="256043" y="1484334"/>
                  <a:pt x="233814" y="1478638"/>
                </a:cubicBezTo>
                <a:cubicBezTo>
                  <a:pt x="272019" y="1420844"/>
                  <a:pt x="343567" y="1329708"/>
                  <a:pt x="374686" y="1270108"/>
                </a:cubicBezTo>
                <a:cubicBezTo>
                  <a:pt x="355653" y="1265663"/>
                  <a:pt x="299388" y="1293031"/>
                  <a:pt x="280633" y="1287613"/>
                </a:cubicBezTo>
                <a:cubicBezTo>
                  <a:pt x="314948" y="1229403"/>
                  <a:pt x="401638" y="1135349"/>
                  <a:pt x="429424" y="1075472"/>
                </a:cubicBezTo>
                <a:cubicBezTo>
                  <a:pt x="414003" y="1071304"/>
                  <a:pt x="342594" y="1101729"/>
                  <a:pt x="327451" y="1096728"/>
                </a:cubicBezTo>
                <a:cubicBezTo>
                  <a:pt x="344539" y="1063802"/>
                  <a:pt x="439843" y="971416"/>
                  <a:pt x="454986" y="937795"/>
                </a:cubicBezTo>
                <a:cubicBezTo>
                  <a:pt x="444289" y="933766"/>
                  <a:pt x="354264" y="988643"/>
                  <a:pt x="343706" y="984197"/>
                </a:cubicBezTo>
                <a:cubicBezTo>
                  <a:pt x="361627" y="939046"/>
                  <a:pt x="415809" y="863747"/>
                  <a:pt x="431646" y="817624"/>
                </a:cubicBezTo>
                <a:cubicBezTo>
                  <a:pt x="421921" y="814567"/>
                  <a:pt x="374964" y="840685"/>
                  <a:pt x="365517" y="837212"/>
                </a:cubicBezTo>
                <a:cubicBezTo>
                  <a:pt x="426229" y="705371"/>
                  <a:pt x="494580" y="581309"/>
                  <a:pt x="532229" y="442243"/>
                </a:cubicBezTo>
                <a:cubicBezTo>
                  <a:pt x="597108" y="150080"/>
                  <a:pt x="562932" y="298593"/>
                  <a:pt x="603221" y="15598"/>
                </a:cubicBezTo>
                <a:lnTo>
                  <a:pt x="603221" y="15598"/>
                </a:lnTo>
                <a:close/>
              </a:path>
            </a:pathLst>
          </a:custGeom>
          <a:solidFill>
            <a:srgbClr val="093C4A"/>
          </a:solidFill>
          <a:ln w="13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C0E777B-07FD-2DB0-3457-B85B3E4FDF1F}"/>
              </a:ext>
            </a:extLst>
          </p:cNvPr>
          <p:cNvSpPr/>
          <p:nvPr/>
        </p:nvSpPr>
        <p:spPr>
          <a:xfrm>
            <a:off x="7902252" y="12262736"/>
            <a:ext cx="733811" cy="1364156"/>
          </a:xfrm>
          <a:custGeom>
            <a:avLst/>
            <a:gdLst>
              <a:gd name="connsiteX0" fmla="*/ 332035 w 733811"/>
              <a:gd name="connsiteY0" fmla="*/ 8607 h 1364156"/>
              <a:gd name="connsiteX1" fmla="*/ 354264 w 733811"/>
              <a:gd name="connsiteY1" fmla="*/ 20415 h 1364156"/>
              <a:gd name="connsiteX2" fmla="*/ 398859 w 733811"/>
              <a:gd name="connsiteY2" fmla="*/ 220053 h 1364156"/>
              <a:gd name="connsiteX3" fmla="*/ 532784 w 733811"/>
              <a:gd name="connsiteY3" fmla="*/ 444559 h 1364156"/>
              <a:gd name="connsiteX4" fmla="*/ 456791 w 733811"/>
              <a:gd name="connsiteY4" fmla="*/ 413856 h 1364156"/>
              <a:gd name="connsiteX5" fmla="*/ 544732 w 733811"/>
              <a:gd name="connsiteY5" fmla="*/ 521525 h 1364156"/>
              <a:gd name="connsiteX6" fmla="*/ 485410 w 733811"/>
              <a:gd name="connsiteY6" fmla="*/ 522220 h 1364156"/>
              <a:gd name="connsiteX7" fmla="*/ 553623 w 733811"/>
              <a:gd name="connsiteY7" fmla="*/ 587237 h 1364156"/>
              <a:gd name="connsiteX8" fmla="*/ 479020 w 733811"/>
              <a:gd name="connsiteY8" fmla="*/ 578763 h 1364156"/>
              <a:gd name="connsiteX9" fmla="*/ 579464 w 733811"/>
              <a:gd name="connsiteY9" fmla="*/ 692405 h 1364156"/>
              <a:gd name="connsiteX10" fmla="*/ 472073 w 733811"/>
              <a:gd name="connsiteY10" fmla="*/ 684486 h 1364156"/>
              <a:gd name="connsiteX11" fmla="*/ 605166 w 733811"/>
              <a:gd name="connsiteY11" fmla="*/ 797434 h 1364156"/>
              <a:gd name="connsiteX12" fmla="*/ 524032 w 733811"/>
              <a:gd name="connsiteY12" fmla="*/ 800351 h 1364156"/>
              <a:gd name="connsiteX13" fmla="*/ 630867 w 733811"/>
              <a:gd name="connsiteY13" fmla="*/ 902462 h 1364156"/>
              <a:gd name="connsiteX14" fmla="*/ 551540 w 733811"/>
              <a:gd name="connsiteY14" fmla="*/ 908714 h 1364156"/>
              <a:gd name="connsiteX15" fmla="*/ 656568 w 733811"/>
              <a:gd name="connsiteY15" fmla="*/ 1007491 h 1364156"/>
              <a:gd name="connsiteX16" fmla="*/ 538064 w 733811"/>
              <a:gd name="connsiteY16" fmla="*/ 996377 h 1364156"/>
              <a:gd name="connsiteX17" fmla="*/ 682270 w 733811"/>
              <a:gd name="connsiteY17" fmla="*/ 1112659 h 1364156"/>
              <a:gd name="connsiteX18" fmla="*/ 572101 w 733811"/>
              <a:gd name="connsiteY18" fmla="*/ 1112103 h 1364156"/>
              <a:gd name="connsiteX19" fmla="*/ 708110 w 733811"/>
              <a:gd name="connsiteY19" fmla="*/ 1217688 h 1364156"/>
              <a:gd name="connsiteX20" fmla="*/ 629200 w 733811"/>
              <a:gd name="connsiteY20" fmla="*/ 1233664 h 1364156"/>
              <a:gd name="connsiteX21" fmla="*/ 733812 w 733811"/>
              <a:gd name="connsiteY21" fmla="*/ 1322855 h 1364156"/>
              <a:gd name="connsiteX22" fmla="*/ 0 w 733811"/>
              <a:gd name="connsiteY22" fmla="*/ 1338832 h 1364156"/>
              <a:gd name="connsiteX23" fmla="*/ 86551 w 733811"/>
              <a:gd name="connsiteY23" fmla="*/ 1243250 h 1364156"/>
              <a:gd name="connsiteX24" fmla="*/ 25701 w 733811"/>
              <a:gd name="connsiteY24" fmla="*/ 1233664 h 1364156"/>
              <a:gd name="connsiteX25" fmla="*/ 106279 w 733811"/>
              <a:gd name="connsiteY25" fmla="*/ 1137944 h 1364156"/>
              <a:gd name="connsiteX26" fmla="*/ 51403 w 733811"/>
              <a:gd name="connsiteY26" fmla="*/ 1128635 h 1364156"/>
              <a:gd name="connsiteX27" fmla="*/ 126145 w 733811"/>
              <a:gd name="connsiteY27" fmla="*/ 1032637 h 1364156"/>
              <a:gd name="connsiteX28" fmla="*/ 77104 w 733811"/>
              <a:gd name="connsiteY28" fmla="*/ 1023468 h 1364156"/>
              <a:gd name="connsiteX29" fmla="*/ 145873 w 733811"/>
              <a:gd name="connsiteY29" fmla="*/ 927191 h 1364156"/>
              <a:gd name="connsiteX30" fmla="*/ 102806 w 733811"/>
              <a:gd name="connsiteY30" fmla="*/ 918300 h 1364156"/>
              <a:gd name="connsiteX31" fmla="*/ 186162 w 733811"/>
              <a:gd name="connsiteY31" fmla="*/ 802574 h 1364156"/>
              <a:gd name="connsiteX32" fmla="*/ 128507 w 733811"/>
              <a:gd name="connsiteY32" fmla="*/ 813271 h 1364156"/>
              <a:gd name="connsiteX33" fmla="*/ 206028 w 733811"/>
              <a:gd name="connsiteY33" fmla="*/ 698518 h 1364156"/>
              <a:gd name="connsiteX34" fmla="*/ 154209 w 733811"/>
              <a:gd name="connsiteY34" fmla="*/ 708243 h 1364156"/>
              <a:gd name="connsiteX35" fmla="*/ 236037 w 733811"/>
              <a:gd name="connsiteY35" fmla="*/ 591405 h 1364156"/>
              <a:gd name="connsiteX36" fmla="*/ 179910 w 733811"/>
              <a:gd name="connsiteY36" fmla="*/ 603075 h 1364156"/>
              <a:gd name="connsiteX37" fmla="*/ 250068 w 733811"/>
              <a:gd name="connsiteY37" fmla="*/ 515690 h 1364156"/>
              <a:gd name="connsiteX38" fmla="*/ 188802 w 733811"/>
              <a:gd name="connsiteY38" fmla="*/ 541252 h 1364156"/>
              <a:gd name="connsiteX39" fmla="*/ 237148 w 733811"/>
              <a:gd name="connsiteY39" fmla="*/ 449561 h 1364156"/>
              <a:gd name="connsiteX40" fmla="*/ 200749 w 733811"/>
              <a:gd name="connsiteY40" fmla="*/ 460397 h 1364156"/>
              <a:gd name="connsiteX41" fmla="*/ 292441 w 733811"/>
              <a:gd name="connsiteY41" fmla="*/ 242976 h 1364156"/>
              <a:gd name="connsiteX42" fmla="*/ 332035 w 733811"/>
              <a:gd name="connsiteY42" fmla="*/ 8607 h 1364156"/>
              <a:gd name="connsiteX43" fmla="*/ 332035 w 733811"/>
              <a:gd name="connsiteY43" fmla="*/ 8607 h 136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3811" h="1364156">
                <a:moveTo>
                  <a:pt x="332035" y="8607"/>
                </a:moveTo>
                <a:cubicBezTo>
                  <a:pt x="333702" y="-3897"/>
                  <a:pt x="351207" y="-5008"/>
                  <a:pt x="354264" y="20415"/>
                </a:cubicBezTo>
                <a:cubicBezTo>
                  <a:pt x="370240" y="149618"/>
                  <a:pt x="370518" y="133641"/>
                  <a:pt x="398859" y="220053"/>
                </a:cubicBezTo>
                <a:cubicBezTo>
                  <a:pt x="423588" y="306744"/>
                  <a:pt x="486522" y="368983"/>
                  <a:pt x="532784" y="444559"/>
                </a:cubicBezTo>
                <a:cubicBezTo>
                  <a:pt x="525977" y="447755"/>
                  <a:pt x="463877" y="410939"/>
                  <a:pt x="456791" y="413856"/>
                </a:cubicBezTo>
                <a:cubicBezTo>
                  <a:pt x="466933" y="436918"/>
                  <a:pt x="533063" y="499435"/>
                  <a:pt x="544732" y="521525"/>
                </a:cubicBezTo>
                <a:cubicBezTo>
                  <a:pt x="536674" y="525971"/>
                  <a:pt x="493746" y="518330"/>
                  <a:pt x="485410" y="522220"/>
                </a:cubicBezTo>
                <a:cubicBezTo>
                  <a:pt x="495830" y="540280"/>
                  <a:pt x="541676" y="569871"/>
                  <a:pt x="553623" y="587237"/>
                </a:cubicBezTo>
                <a:cubicBezTo>
                  <a:pt x="541954" y="592239"/>
                  <a:pt x="491384" y="574595"/>
                  <a:pt x="479020" y="578763"/>
                </a:cubicBezTo>
                <a:cubicBezTo>
                  <a:pt x="497358" y="610160"/>
                  <a:pt x="556263" y="662953"/>
                  <a:pt x="579464" y="692405"/>
                </a:cubicBezTo>
                <a:cubicBezTo>
                  <a:pt x="565432" y="697684"/>
                  <a:pt x="486800" y="680179"/>
                  <a:pt x="472073" y="684486"/>
                </a:cubicBezTo>
                <a:cubicBezTo>
                  <a:pt x="492496" y="715745"/>
                  <a:pt x="579464" y="768259"/>
                  <a:pt x="605166" y="797434"/>
                </a:cubicBezTo>
                <a:cubicBezTo>
                  <a:pt x="588911" y="802852"/>
                  <a:pt x="541259" y="795905"/>
                  <a:pt x="524032" y="800351"/>
                </a:cubicBezTo>
                <a:cubicBezTo>
                  <a:pt x="546538" y="831471"/>
                  <a:pt x="602526" y="873427"/>
                  <a:pt x="630867" y="902462"/>
                </a:cubicBezTo>
                <a:cubicBezTo>
                  <a:pt x="612251" y="908020"/>
                  <a:pt x="571267" y="904269"/>
                  <a:pt x="551540" y="908714"/>
                </a:cubicBezTo>
                <a:cubicBezTo>
                  <a:pt x="576130" y="939695"/>
                  <a:pt x="625588" y="978595"/>
                  <a:pt x="656568" y="1007491"/>
                </a:cubicBezTo>
                <a:cubicBezTo>
                  <a:pt x="635729" y="1013187"/>
                  <a:pt x="560292" y="991793"/>
                  <a:pt x="538064" y="996377"/>
                </a:cubicBezTo>
                <a:cubicBezTo>
                  <a:pt x="564876" y="1027219"/>
                  <a:pt x="648649" y="1083762"/>
                  <a:pt x="682270" y="1112659"/>
                </a:cubicBezTo>
                <a:cubicBezTo>
                  <a:pt x="659069" y="1118494"/>
                  <a:pt x="596691" y="1107519"/>
                  <a:pt x="572101" y="1112103"/>
                </a:cubicBezTo>
                <a:cubicBezTo>
                  <a:pt x="600998" y="1142806"/>
                  <a:pt x="671711" y="1188930"/>
                  <a:pt x="708110" y="1217688"/>
                </a:cubicBezTo>
                <a:cubicBezTo>
                  <a:pt x="682687" y="1223662"/>
                  <a:pt x="656291" y="1228941"/>
                  <a:pt x="629200" y="1233664"/>
                </a:cubicBezTo>
                <a:cubicBezTo>
                  <a:pt x="660181" y="1264228"/>
                  <a:pt x="694912" y="1294097"/>
                  <a:pt x="733812" y="1322855"/>
                </a:cubicBezTo>
                <a:cubicBezTo>
                  <a:pt x="517225" y="1369535"/>
                  <a:pt x="242288" y="1379121"/>
                  <a:pt x="0" y="1338832"/>
                </a:cubicBezTo>
                <a:cubicBezTo>
                  <a:pt x="31953" y="1307435"/>
                  <a:pt x="60572" y="1275620"/>
                  <a:pt x="86551" y="1243250"/>
                </a:cubicBezTo>
                <a:cubicBezTo>
                  <a:pt x="66129" y="1240472"/>
                  <a:pt x="45846" y="1237276"/>
                  <a:pt x="25701" y="1233664"/>
                </a:cubicBezTo>
                <a:cubicBezTo>
                  <a:pt x="55432" y="1202267"/>
                  <a:pt x="82105" y="1170314"/>
                  <a:pt x="106279" y="1137944"/>
                </a:cubicBezTo>
                <a:cubicBezTo>
                  <a:pt x="87801" y="1135165"/>
                  <a:pt x="69463" y="1132109"/>
                  <a:pt x="51403" y="1128635"/>
                </a:cubicBezTo>
                <a:cubicBezTo>
                  <a:pt x="78910" y="1097099"/>
                  <a:pt x="103639" y="1065146"/>
                  <a:pt x="126145" y="1032637"/>
                </a:cubicBezTo>
                <a:cubicBezTo>
                  <a:pt x="109613" y="1029997"/>
                  <a:pt x="93358" y="1026941"/>
                  <a:pt x="77104" y="1023468"/>
                </a:cubicBezTo>
                <a:cubicBezTo>
                  <a:pt x="102528" y="991931"/>
                  <a:pt x="125312" y="959700"/>
                  <a:pt x="145873" y="927191"/>
                </a:cubicBezTo>
                <a:cubicBezTo>
                  <a:pt x="131425" y="924552"/>
                  <a:pt x="116976" y="921634"/>
                  <a:pt x="102806" y="918300"/>
                </a:cubicBezTo>
                <a:cubicBezTo>
                  <a:pt x="126006" y="886625"/>
                  <a:pt x="167407" y="835222"/>
                  <a:pt x="186162" y="802574"/>
                </a:cubicBezTo>
                <a:cubicBezTo>
                  <a:pt x="173659" y="800073"/>
                  <a:pt x="140733" y="816467"/>
                  <a:pt x="128507" y="813271"/>
                </a:cubicBezTo>
                <a:cubicBezTo>
                  <a:pt x="149485" y="781457"/>
                  <a:pt x="188940" y="731305"/>
                  <a:pt x="206028" y="698518"/>
                </a:cubicBezTo>
                <a:cubicBezTo>
                  <a:pt x="195470" y="696156"/>
                  <a:pt x="164628" y="711160"/>
                  <a:pt x="154209" y="708243"/>
                </a:cubicBezTo>
                <a:cubicBezTo>
                  <a:pt x="173103" y="676289"/>
                  <a:pt x="220755" y="624470"/>
                  <a:pt x="236037" y="591405"/>
                </a:cubicBezTo>
                <a:cubicBezTo>
                  <a:pt x="227562" y="589182"/>
                  <a:pt x="188246" y="605854"/>
                  <a:pt x="179910" y="603075"/>
                </a:cubicBezTo>
                <a:cubicBezTo>
                  <a:pt x="189357" y="584875"/>
                  <a:pt x="241733" y="534167"/>
                  <a:pt x="250068" y="515690"/>
                </a:cubicBezTo>
                <a:cubicBezTo>
                  <a:pt x="244094" y="513467"/>
                  <a:pt x="194636" y="543753"/>
                  <a:pt x="188802" y="541252"/>
                </a:cubicBezTo>
                <a:cubicBezTo>
                  <a:pt x="198665" y="516385"/>
                  <a:pt x="228535" y="474984"/>
                  <a:pt x="237148" y="449561"/>
                </a:cubicBezTo>
                <a:cubicBezTo>
                  <a:pt x="231869" y="447894"/>
                  <a:pt x="206028" y="462342"/>
                  <a:pt x="200749" y="460397"/>
                </a:cubicBezTo>
                <a:cubicBezTo>
                  <a:pt x="234092" y="387738"/>
                  <a:pt x="271741" y="319525"/>
                  <a:pt x="292441" y="242976"/>
                </a:cubicBezTo>
                <a:cubicBezTo>
                  <a:pt x="328562" y="82655"/>
                  <a:pt x="309807" y="164344"/>
                  <a:pt x="332035" y="8607"/>
                </a:cubicBezTo>
                <a:lnTo>
                  <a:pt x="332035" y="8607"/>
                </a:lnTo>
                <a:close/>
              </a:path>
            </a:pathLst>
          </a:custGeom>
          <a:solidFill>
            <a:srgbClr val="093C4A"/>
          </a:solidFill>
          <a:ln w="13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3DCD83C-1CFC-E4F2-22BB-DB62ADEDD14A}"/>
              </a:ext>
            </a:extLst>
          </p:cNvPr>
          <p:cNvSpPr/>
          <p:nvPr/>
        </p:nvSpPr>
        <p:spPr>
          <a:xfrm>
            <a:off x="7739708" y="12588244"/>
            <a:ext cx="368434" cy="684856"/>
          </a:xfrm>
          <a:custGeom>
            <a:avLst/>
            <a:gdLst>
              <a:gd name="connsiteX0" fmla="*/ 166712 w 368434"/>
              <a:gd name="connsiteY0" fmla="*/ 4298 h 684856"/>
              <a:gd name="connsiteX1" fmla="*/ 177826 w 368434"/>
              <a:gd name="connsiteY1" fmla="*/ 10272 h 684856"/>
              <a:gd name="connsiteX2" fmla="*/ 200194 w 368434"/>
              <a:gd name="connsiteY2" fmla="*/ 110438 h 684856"/>
              <a:gd name="connsiteX3" fmla="*/ 267434 w 368434"/>
              <a:gd name="connsiteY3" fmla="*/ 223108 h 684856"/>
              <a:gd name="connsiteX4" fmla="*/ 229229 w 368434"/>
              <a:gd name="connsiteY4" fmla="*/ 207687 h 684856"/>
              <a:gd name="connsiteX5" fmla="*/ 273408 w 368434"/>
              <a:gd name="connsiteY5" fmla="*/ 261729 h 684856"/>
              <a:gd name="connsiteX6" fmla="*/ 243678 w 368434"/>
              <a:gd name="connsiteY6" fmla="*/ 262146 h 684856"/>
              <a:gd name="connsiteX7" fmla="*/ 277993 w 368434"/>
              <a:gd name="connsiteY7" fmla="*/ 294794 h 684856"/>
              <a:gd name="connsiteX8" fmla="*/ 240482 w 368434"/>
              <a:gd name="connsiteY8" fmla="*/ 290487 h 684856"/>
              <a:gd name="connsiteX9" fmla="*/ 290913 w 368434"/>
              <a:gd name="connsiteY9" fmla="*/ 347586 h 684856"/>
              <a:gd name="connsiteX10" fmla="*/ 237009 w 368434"/>
              <a:gd name="connsiteY10" fmla="*/ 343557 h 684856"/>
              <a:gd name="connsiteX11" fmla="*/ 303833 w 368434"/>
              <a:gd name="connsiteY11" fmla="*/ 400240 h 684856"/>
              <a:gd name="connsiteX12" fmla="*/ 263128 w 368434"/>
              <a:gd name="connsiteY12" fmla="*/ 401629 h 684856"/>
              <a:gd name="connsiteX13" fmla="*/ 316753 w 368434"/>
              <a:gd name="connsiteY13" fmla="*/ 452893 h 684856"/>
              <a:gd name="connsiteX14" fmla="*/ 276881 w 368434"/>
              <a:gd name="connsiteY14" fmla="*/ 456088 h 684856"/>
              <a:gd name="connsiteX15" fmla="*/ 329674 w 368434"/>
              <a:gd name="connsiteY15" fmla="*/ 505685 h 684856"/>
              <a:gd name="connsiteX16" fmla="*/ 270213 w 368434"/>
              <a:gd name="connsiteY16" fmla="*/ 500128 h 684856"/>
              <a:gd name="connsiteX17" fmla="*/ 342594 w 368434"/>
              <a:gd name="connsiteY17" fmla="*/ 558477 h 684856"/>
              <a:gd name="connsiteX18" fmla="*/ 287301 w 368434"/>
              <a:gd name="connsiteY18" fmla="*/ 558200 h 684856"/>
              <a:gd name="connsiteX19" fmla="*/ 355514 w 368434"/>
              <a:gd name="connsiteY19" fmla="*/ 611270 h 684856"/>
              <a:gd name="connsiteX20" fmla="*/ 315920 w 368434"/>
              <a:gd name="connsiteY20" fmla="*/ 619327 h 684856"/>
              <a:gd name="connsiteX21" fmla="*/ 368434 w 368434"/>
              <a:gd name="connsiteY21" fmla="*/ 664062 h 684856"/>
              <a:gd name="connsiteX22" fmla="*/ 0 w 368434"/>
              <a:gd name="connsiteY22" fmla="*/ 672120 h 684856"/>
              <a:gd name="connsiteX23" fmla="*/ 43484 w 368434"/>
              <a:gd name="connsiteY23" fmla="*/ 624190 h 684856"/>
              <a:gd name="connsiteX24" fmla="*/ 12920 w 368434"/>
              <a:gd name="connsiteY24" fmla="*/ 619327 h 684856"/>
              <a:gd name="connsiteX25" fmla="*/ 53348 w 368434"/>
              <a:gd name="connsiteY25" fmla="*/ 571259 h 684856"/>
              <a:gd name="connsiteX26" fmla="*/ 25840 w 368434"/>
              <a:gd name="connsiteY26" fmla="*/ 566535 h 684856"/>
              <a:gd name="connsiteX27" fmla="*/ 63351 w 368434"/>
              <a:gd name="connsiteY27" fmla="*/ 518327 h 684856"/>
              <a:gd name="connsiteX28" fmla="*/ 38761 w 368434"/>
              <a:gd name="connsiteY28" fmla="*/ 513743 h 684856"/>
              <a:gd name="connsiteX29" fmla="*/ 73353 w 368434"/>
              <a:gd name="connsiteY29" fmla="*/ 465396 h 684856"/>
              <a:gd name="connsiteX30" fmla="*/ 51681 w 368434"/>
              <a:gd name="connsiteY30" fmla="*/ 460951 h 684856"/>
              <a:gd name="connsiteX31" fmla="*/ 93637 w 368434"/>
              <a:gd name="connsiteY31" fmla="*/ 402879 h 684856"/>
              <a:gd name="connsiteX32" fmla="*/ 64740 w 368434"/>
              <a:gd name="connsiteY32" fmla="*/ 408297 h 684856"/>
              <a:gd name="connsiteX33" fmla="*/ 103639 w 368434"/>
              <a:gd name="connsiteY33" fmla="*/ 350643 h 684856"/>
              <a:gd name="connsiteX34" fmla="*/ 77660 w 368434"/>
              <a:gd name="connsiteY34" fmla="*/ 355505 h 684856"/>
              <a:gd name="connsiteX35" fmla="*/ 118782 w 368434"/>
              <a:gd name="connsiteY35" fmla="*/ 296878 h 684856"/>
              <a:gd name="connsiteX36" fmla="*/ 90580 w 368434"/>
              <a:gd name="connsiteY36" fmla="*/ 302713 h 684856"/>
              <a:gd name="connsiteX37" fmla="*/ 125868 w 368434"/>
              <a:gd name="connsiteY37" fmla="*/ 258812 h 684856"/>
              <a:gd name="connsiteX38" fmla="*/ 95165 w 368434"/>
              <a:gd name="connsiteY38" fmla="*/ 271593 h 684856"/>
              <a:gd name="connsiteX39" fmla="*/ 119477 w 368434"/>
              <a:gd name="connsiteY39" fmla="*/ 225609 h 684856"/>
              <a:gd name="connsiteX40" fmla="*/ 101139 w 368434"/>
              <a:gd name="connsiteY40" fmla="*/ 231027 h 684856"/>
              <a:gd name="connsiteX41" fmla="*/ 147263 w 368434"/>
              <a:gd name="connsiteY41" fmla="*/ 121830 h 684856"/>
              <a:gd name="connsiteX42" fmla="*/ 166712 w 368434"/>
              <a:gd name="connsiteY42" fmla="*/ 4298 h 684856"/>
              <a:gd name="connsiteX43" fmla="*/ 166712 w 368434"/>
              <a:gd name="connsiteY43" fmla="*/ 4298 h 68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68434" h="684856">
                <a:moveTo>
                  <a:pt x="166712" y="4298"/>
                </a:moveTo>
                <a:cubicBezTo>
                  <a:pt x="167546" y="-1954"/>
                  <a:pt x="176298" y="-2510"/>
                  <a:pt x="177826" y="10272"/>
                </a:cubicBezTo>
                <a:cubicBezTo>
                  <a:pt x="185884" y="75151"/>
                  <a:pt x="186023" y="67093"/>
                  <a:pt x="200194" y="110438"/>
                </a:cubicBezTo>
                <a:cubicBezTo>
                  <a:pt x="212558" y="153922"/>
                  <a:pt x="244233" y="185181"/>
                  <a:pt x="267434" y="223108"/>
                </a:cubicBezTo>
                <a:cubicBezTo>
                  <a:pt x="263961" y="224775"/>
                  <a:pt x="232842" y="206298"/>
                  <a:pt x="229229" y="207687"/>
                </a:cubicBezTo>
                <a:cubicBezTo>
                  <a:pt x="234370" y="219218"/>
                  <a:pt x="267573" y="250615"/>
                  <a:pt x="273408" y="261729"/>
                </a:cubicBezTo>
                <a:cubicBezTo>
                  <a:pt x="269379" y="263952"/>
                  <a:pt x="247846" y="260062"/>
                  <a:pt x="243678" y="262146"/>
                </a:cubicBezTo>
                <a:cubicBezTo>
                  <a:pt x="248957" y="271177"/>
                  <a:pt x="271880" y="286042"/>
                  <a:pt x="277993" y="294794"/>
                </a:cubicBezTo>
                <a:cubicBezTo>
                  <a:pt x="272158" y="297295"/>
                  <a:pt x="246734" y="288404"/>
                  <a:pt x="240482" y="290487"/>
                </a:cubicBezTo>
                <a:cubicBezTo>
                  <a:pt x="249652" y="306325"/>
                  <a:pt x="279243" y="332721"/>
                  <a:pt x="290913" y="347586"/>
                </a:cubicBezTo>
                <a:cubicBezTo>
                  <a:pt x="283828" y="350226"/>
                  <a:pt x="244372" y="341474"/>
                  <a:pt x="237009" y="343557"/>
                </a:cubicBezTo>
                <a:cubicBezTo>
                  <a:pt x="247290" y="359256"/>
                  <a:pt x="290913" y="385652"/>
                  <a:pt x="303833" y="400240"/>
                </a:cubicBezTo>
                <a:cubicBezTo>
                  <a:pt x="295636" y="403018"/>
                  <a:pt x="271741" y="399545"/>
                  <a:pt x="263128" y="401629"/>
                </a:cubicBezTo>
                <a:cubicBezTo>
                  <a:pt x="274381" y="417189"/>
                  <a:pt x="302583" y="438306"/>
                  <a:pt x="316753" y="452893"/>
                </a:cubicBezTo>
                <a:cubicBezTo>
                  <a:pt x="307445" y="455671"/>
                  <a:pt x="286884" y="453727"/>
                  <a:pt x="276881" y="456088"/>
                </a:cubicBezTo>
                <a:cubicBezTo>
                  <a:pt x="289246" y="471648"/>
                  <a:pt x="314114" y="491098"/>
                  <a:pt x="329674" y="505685"/>
                </a:cubicBezTo>
                <a:cubicBezTo>
                  <a:pt x="319254" y="508603"/>
                  <a:pt x="281327" y="497766"/>
                  <a:pt x="270213" y="500128"/>
                </a:cubicBezTo>
                <a:cubicBezTo>
                  <a:pt x="283689" y="515549"/>
                  <a:pt x="325784" y="544029"/>
                  <a:pt x="342594" y="558477"/>
                </a:cubicBezTo>
                <a:cubicBezTo>
                  <a:pt x="330924" y="561395"/>
                  <a:pt x="299665" y="555838"/>
                  <a:pt x="287301" y="558200"/>
                </a:cubicBezTo>
                <a:cubicBezTo>
                  <a:pt x="301749" y="573621"/>
                  <a:pt x="337315" y="596821"/>
                  <a:pt x="355514" y="611270"/>
                </a:cubicBezTo>
                <a:cubicBezTo>
                  <a:pt x="342732" y="614187"/>
                  <a:pt x="329535" y="616966"/>
                  <a:pt x="315920" y="619327"/>
                </a:cubicBezTo>
                <a:cubicBezTo>
                  <a:pt x="331479" y="634748"/>
                  <a:pt x="348845" y="649614"/>
                  <a:pt x="368434" y="664062"/>
                </a:cubicBezTo>
                <a:cubicBezTo>
                  <a:pt x="259654" y="687541"/>
                  <a:pt x="121700" y="692403"/>
                  <a:pt x="0" y="672120"/>
                </a:cubicBezTo>
                <a:cubicBezTo>
                  <a:pt x="15977" y="656421"/>
                  <a:pt x="30425" y="640305"/>
                  <a:pt x="43484" y="624190"/>
                </a:cubicBezTo>
                <a:cubicBezTo>
                  <a:pt x="33203" y="622801"/>
                  <a:pt x="23062" y="621134"/>
                  <a:pt x="12920" y="619327"/>
                </a:cubicBezTo>
                <a:cubicBezTo>
                  <a:pt x="27785" y="603490"/>
                  <a:pt x="41261" y="587513"/>
                  <a:pt x="53348" y="571259"/>
                </a:cubicBezTo>
                <a:cubicBezTo>
                  <a:pt x="44040" y="569869"/>
                  <a:pt x="34871" y="568341"/>
                  <a:pt x="25840" y="566535"/>
                </a:cubicBezTo>
                <a:cubicBezTo>
                  <a:pt x="39733" y="550697"/>
                  <a:pt x="52098" y="534582"/>
                  <a:pt x="63351" y="518327"/>
                </a:cubicBezTo>
                <a:cubicBezTo>
                  <a:pt x="55015" y="516938"/>
                  <a:pt x="46818" y="515410"/>
                  <a:pt x="38761" y="513743"/>
                </a:cubicBezTo>
                <a:cubicBezTo>
                  <a:pt x="51542" y="497905"/>
                  <a:pt x="62934" y="481790"/>
                  <a:pt x="73353" y="465396"/>
                </a:cubicBezTo>
                <a:cubicBezTo>
                  <a:pt x="66129" y="464146"/>
                  <a:pt x="58905" y="462618"/>
                  <a:pt x="51681" y="460951"/>
                </a:cubicBezTo>
                <a:cubicBezTo>
                  <a:pt x="63351" y="444974"/>
                  <a:pt x="84051" y="419134"/>
                  <a:pt x="93637" y="402879"/>
                </a:cubicBezTo>
                <a:cubicBezTo>
                  <a:pt x="87385" y="401629"/>
                  <a:pt x="70853" y="409826"/>
                  <a:pt x="64740" y="408297"/>
                </a:cubicBezTo>
                <a:cubicBezTo>
                  <a:pt x="75298" y="392321"/>
                  <a:pt x="95026" y="367175"/>
                  <a:pt x="103639" y="350643"/>
                </a:cubicBezTo>
                <a:cubicBezTo>
                  <a:pt x="98360" y="349392"/>
                  <a:pt x="82800" y="357033"/>
                  <a:pt x="77660" y="355505"/>
                </a:cubicBezTo>
                <a:cubicBezTo>
                  <a:pt x="87107" y="339390"/>
                  <a:pt x="111142" y="313410"/>
                  <a:pt x="118782" y="296878"/>
                </a:cubicBezTo>
                <a:cubicBezTo>
                  <a:pt x="114476" y="295767"/>
                  <a:pt x="94748" y="304102"/>
                  <a:pt x="90580" y="302713"/>
                </a:cubicBezTo>
                <a:cubicBezTo>
                  <a:pt x="95304" y="293544"/>
                  <a:pt x="121700" y="268120"/>
                  <a:pt x="125868" y="258812"/>
                </a:cubicBezTo>
                <a:cubicBezTo>
                  <a:pt x="122950" y="257701"/>
                  <a:pt x="98082" y="272844"/>
                  <a:pt x="95165" y="271593"/>
                </a:cubicBezTo>
                <a:cubicBezTo>
                  <a:pt x="100166" y="259090"/>
                  <a:pt x="115031" y="238251"/>
                  <a:pt x="119477" y="225609"/>
                </a:cubicBezTo>
                <a:cubicBezTo>
                  <a:pt x="116838" y="224775"/>
                  <a:pt x="103778" y="231999"/>
                  <a:pt x="101139" y="231027"/>
                </a:cubicBezTo>
                <a:cubicBezTo>
                  <a:pt x="117949" y="194628"/>
                  <a:pt x="136843" y="160313"/>
                  <a:pt x="147263" y="121830"/>
                </a:cubicBezTo>
                <a:cubicBezTo>
                  <a:pt x="164906" y="41391"/>
                  <a:pt x="155459" y="82514"/>
                  <a:pt x="166712" y="4298"/>
                </a:cubicBezTo>
                <a:lnTo>
                  <a:pt x="166712" y="4298"/>
                </a:lnTo>
                <a:close/>
              </a:path>
            </a:pathLst>
          </a:custGeom>
          <a:solidFill>
            <a:srgbClr val="093C4A"/>
          </a:solidFill>
          <a:ln w="13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833CD32-F84E-8FA0-E5DE-57FC3A882E01}"/>
              </a:ext>
            </a:extLst>
          </p:cNvPr>
          <p:cNvSpPr/>
          <p:nvPr/>
        </p:nvSpPr>
        <p:spPr>
          <a:xfrm>
            <a:off x="2501607" y="11415831"/>
            <a:ext cx="6953986" cy="3587370"/>
          </a:xfrm>
          <a:custGeom>
            <a:avLst/>
            <a:gdLst>
              <a:gd name="connsiteX0" fmla="*/ 0 w 6953986"/>
              <a:gd name="connsiteY0" fmla="*/ 1564595 h 3587370"/>
              <a:gd name="connsiteX1" fmla="*/ 1457899 w 6953986"/>
              <a:gd name="connsiteY1" fmla="*/ 849260 h 3587370"/>
              <a:gd name="connsiteX2" fmla="*/ 2353978 w 6953986"/>
              <a:gd name="connsiteY2" fmla="*/ 302305 h 3587370"/>
              <a:gd name="connsiteX3" fmla="*/ 2935109 w 6953986"/>
              <a:gd name="connsiteY3" fmla="*/ 0 h 3587370"/>
              <a:gd name="connsiteX4" fmla="*/ 3140860 w 6953986"/>
              <a:gd name="connsiteY4" fmla="*/ 17644 h 3587370"/>
              <a:gd name="connsiteX5" fmla="*/ 3390789 w 6953986"/>
              <a:gd name="connsiteY5" fmla="*/ 85579 h 3587370"/>
              <a:gd name="connsiteX6" fmla="*/ 3593484 w 6953986"/>
              <a:gd name="connsiteY6" fmla="*/ 29453 h 3587370"/>
              <a:gd name="connsiteX7" fmla="*/ 3664059 w 6953986"/>
              <a:gd name="connsiteY7" fmla="*/ 100027 h 3587370"/>
              <a:gd name="connsiteX8" fmla="*/ 3881618 w 6953986"/>
              <a:gd name="connsiteY8" fmla="*/ 26257 h 3587370"/>
              <a:gd name="connsiteX9" fmla="*/ 3954277 w 6953986"/>
              <a:gd name="connsiteY9" fmla="*/ 4862 h 3587370"/>
              <a:gd name="connsiteX10" fmla="*/ 4049998 w 6953986"/>
              <a:gd name="connsiteY10" fmla="*/ 104751 h 3587370"/>
              <a:gd name="connsiteX11" fmla="*/ 4169475 w 6953986"/>
              <a:gd name="connsiteY11" fmla="*/ 200749 h 3587370"/>
              <a:gd name="connsiteX12" fmla="*/ 4239911 w 6953986"/>
              <a:gd name="connsiteY12" fmla="*/ 309529 h 3587370"/>
              <a:gd name="connsiteX13" fmla="*/ 4239911 w 6953986"/>
              <a:gd name="connsiteY13" fmla="*/ 416225 h 3587370"/>
              <a:gd name="connsiteX14" fmla="*/ 4203651 w 6953986"/>
              <a:gd name="connsiteY14" fmla="*/ 778963 h 3587370"/>
              <a:gd name="connsiteX15" fmla="*/ 5312427 w 6953986"/>
              <a:gd name="connsiteY15" fmla="*/ 1376766 h 3587370"/>
              <a:gd name="connsiteX16" fmla="*/ 5585279 w 6953986"/>
              <a:gd name="connsiteY16" fmla="*/ 1807022 h 3587370"/>
              <a:gd name="connsiteX17" fmla="*/ 6711142 w 6953986"/>
              <a:gd name="connsiteY17" fmla="*/ 2038614 h 3587370"/>
              <a:gd name="connsiteX18" fmla="*/ 6953987 w 6953986"/>
              <a:gd name="connsiteY18" fmla="*/ 2484430 h 3587370"/>
              <a:gd name="connsiteX19" fmla="*/ 6162104 w 6953986"/>
              <a:gd name="connsiteY19" fmla="*/ 3209073 h 3587370"/>
              <a:gd name="connsiteX20" fmla="*/ 1621277 w 6953986"/>
              <a:gd name="connsiteY20" fmla="*/ 3587371 h 3587370"/>
              <a:gd name="connsiteX21" fmla="*/ 128368 w 6953986"/>
              <a:gd name="connsiteY21" fmla="*/ 2548892 h 3587370"/>
              <a:gd name="connsiteX22" fmla="*/ 0 w 6953986"/>
              <a:gd name="connsiteY22" fmla="*/ 1564595 h 3587370"/>
              <a:gd name="connsiteX23" fmla="*/ 0 w 6953986"/>
              <a:gd name="connsiteY23" fmla="*/ 1564595 h 3587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953986" h="3587370">
                <a:moveTo>
                  <a:pt x="0" y="1564595"/>
                </a:moveTo>
                <a:cubicBezTo>
                  <a:pt x="0" y="1564595"/>
                  <a:pt x="866487" y="1093355"/>
                  <a:pt x="1457899" y="849260"/>
                </a:cubicBezTo>
                <a:cubicBezTo>
                  <a:pt x="1831057" y="695190"/>
                  <a:pt x="2319941" y="315920"/>
                  <a:pt x="2353978" y="302305"/>
                </a:cubicBezTo>
                <a:cubicBezTo>
                  <a:pt x="2442196" y="267018"/>
                  <a:pt x="2935109" y="0"/>
                  <a:pt x="2935109" y="0"/>
                </a:cubicBezTo>
                <a:lnTo>
                  <a:pt x="3140860" y="17644"/>
                </a:lnTo>
                <a:lnTo>
                  <a:pt x="3390789" y="85579"/>
                </a:lnTo>
                <a:lnTo>
                  <a:pt x="3593484" y="29453"/>
                </a:lnTo>
                <a:lnTo>
                  <a:pt x="3664059" y="100027"/>
                </a:lnTo>
                <a:lnTo>
                  <a:pt x="3881618" y="26257"/>
                </a:lnTo>
                <a:lnTo>
                  <a:pt x="3954277" y="4862"/>
                </a:lnTo>
                <a:lnTo>
                  <a:pt x="4049998" y="104751"/>
                </a:lnTo>
                <a:lnTo>
                  <a:pt x="4169475" y="200749"/>
                </a:lnTo>
                <a:lnTo>
                  <a:pt x="4239911" y="309529"/>
                </a:lnTo>
                <a:lnTo>
                  <a:pt x="4239911" y="416225"/>
                </a:lnTo>
                <a:cubicBezTo>
                  <a:pt x="4239911" y="416225"/>
                  <a:pt x="4218516" y="721309"/>
                  <a:pt x="4203651" y="778963"/>
                </a:cubicBezTo>
                <a:cubicBezTo>
                  <a:pt x="4188786" y="836618"/>
                  <a:pt x="5206009" y="1240062"/>
                  <a:pt x="5312427" y="1376766"/>
                </a:cubicBezTo>
                <a:cubicBezTo>
                  <a:pt x="5418845" y="1513470"/>
                  <a:pt x="5585279" y="1807022"/>
                  <a:pt x="5585279" y="1807022"/>
                </a:cubicBezTo>
                <a:lnTo>
                  <a:pt x="6711142" y="2038614"/>
                </a:lnTo>
                <a:lnTo>
                  <a:pt x="6953987" y="2484430"/>
                </a:lnTo>
                <a:lnTo>
                  <a:pt x="6162104" y="3209073"/>
                </a:lnTo>
                <a:lnTo>
                  <a:pt x="1621277" y="3587371"/>
                </a:lnTo>
                <a:cubicBezTo>
                  <a:pt x="1621277" y="3587371"/>
                  <a:pt x="6807" y="2655171"/>
                  <a:pt x="128368" y="2548892"/>
                </a:cubicBezTo>
                <a:cubicBezTo>
                  <a:pt x="249652" y="2442335"/>
                  <a:pt x="0" y="1564595"/>
                  <a:pt x="0" y="1564595"/>
                </a:cubicBezTo>
                <a:lnTo>
                  <a:pt x="0" y="1564595"/>
                </a:lnTo>
                <a:close/>
              </a:path>
            </a:pathLst>
          </a:custGeom>
          <a:solidFill>
            <a:srgbClr val="093C4A"/>
          </a:solidFill>
          <a:ln w="138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644106B7-63D7-2381-910A-B50D8D08C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6299" y="10167545"/>
            <a:ext cx="723900" cy="1466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34E49-4653-588E-A490-5C82B1FC1952}"/>
              </a:ext>
            </a:extLst>
          </p:cNvPr>
          <p:cNvSpPr txBox="1"/>
          <p:nvPr/>
        </p:nvSpPr>
        <p:spPr>
          <a:xfrm>
            <a:off x="4138978" y="1833472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0DE3F5-16D4-B9A2-D2F6-2E5F07401C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6602"/>
          <a:stretch/>
        </p:blipFill>
        <p:spPr>
          <a:xfrm rot="7909320">
            <a:off x="-687649" y="4011335"/>
            <a:ext cx="874912" cy="1869624"/>
          </a:xfrm>
          <a:custGeom>
            <a:avLst/>
            <a:gdLst>
              <a:gd name="connsiteX0" fmla="*/ 595292 w 874912"/>
              <a:gd name="connsiteY0" fmla="*/ 0 h 1869624"/>
              <a:gd name="connsiteX1" fmla="*/ 630050 w 874912"/>
              <a:gd name="connsiteY1" fmla="*/ 0 h 1869624"/>
              <a:gd name="connsiteX2" fmla="*/ 725835 w 874912"/>
              <a:gd name="connsiteY2" fmla="*/ 209211 h 1869624"/>
              <a:gd name="connsiteX3" fmla="*/ 693430 w 874912"/>
              <a:gd name="connsiteY3" fmla="*/ 1869624 h 1869624"/>
              <a:gd name="connsiteX4" fmla="*/ 61342 w 874912"/>
              <a:gd name="connsiteY4" fmla="*/ 1593703 h 1869624"/>
              <a:gd name="connsiteX5" fmla="*/ 87374 w 874912"/>
              <a:gd name="connsiteY5" fmla="*/ 1534048 h 1869624"/>
              <a:gd name="connsiteX6" fmla="*/ 62947 w 874912"/>
              <a:gd name="connsiteY6" fmla="*/ 441931 h 1869624"/>
              <a:gd name="connsiteX7" fmla="*/ 0 w 874912"/>
              <a:gd name="connsiteY7" fmla="*/ 314475 h 186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12" h="1869624">
                <a:moveTo>
                  <a:pt x="595292" y="0"/>
                </a:moveTo>
                <a:lnTo>
                  <a:pt x="630050" y="0"/>
                </a:lnTo>
                <a:lnTo>
                  <a:pt x="725835" y="209211"/>
                </a:lnTo>
                <a:cubicBezTo>
                  <a:pt x="934100" y="741983"/>
                  <a:pt x="924930" y="1339298"/>
                  <a:pt x="693430" y="1869624"/>
                </a:cubicBezTo>
                <a:lnTo>
                  <a:pt x="61342" y="1593703"/>
                </a:lnTo>
                <a:lnTo>
                  <a:pt x="87374" y="1534048"/>
                </a:lnTo>
                <a:cubicBezTo>
                  <a:pt x="220133" y="1184271"/>
                  <a:pt x="214188" y="790993"/>
                  <a:pt x="62947" y="441931"/>
                </a:cubicBezTo>
                <a:lnTo>
                  <a:pt x="0" y="314475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7FA88A-3F03-D6FC-B31B-7AA6B47A58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 r="26443"/>
          <a:stretch/>
        </p:blipFill>
        <p:spPr>
          <a:xfrm rot="11113692">
            <a:off x="-1328987" y="2575528"/>
            <a:ext cx="886132" cy="1880822"/>
          </a:xfrm>
          <a:custGeom>
            <a:avLst/>
            <a:gdLst>
              <a:gd name="connsiteX0" fmla="*/ 598352 w 886132"/>
              <a:gd name="connsiteY0" fmla="*/ 0 h 1880822"/>
              <a:gd name="connsiteX1" fmla="*/ 733462 w 886132"/>
              <a:gd name="connsiteY1" fmla="*/ 1880822 h 1880822"/>
              <a:gd name="connsiteX2" fmla="*/ 83309 w 886132"/>
              <a:gd name="connsiteY2" fmla="*/ 1623344 h 1880822"/>
              <a:gd name="connsiteX3" fmla="*/ 118493 w 886132"/>
              <a:gd name="connsiteY3" fmla="*/ 1534532 h 1880822"/>
              <a:gd name="connsiteX4" fmla="*/ 191706 w 886132"/>
              <a:gd name="connsiteY4" fmla="*/ 963376 h 1880822"/>
              <a:gd name="connsiteX5" fmla="*/ 37593 w 886132"/>
              <a:gd name="connsiteY5" fmla="*/ 408553 h 1880822"/>
              <a:gd name="connsiteX6" fmla="*/ 0 w 886132"/>
              <a:gd name="connsiteY6" fmla="*/ 342991 h 18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132" h="1880822">
                <a:moveTo>
                  <a:pt x="598352" y="0"/>
                </a:moveTo>
                <a:cubicBezTo>
                  <a:pt x="927225" y="573724"/>
                  <a:pt x="976953" y="1265981"/>
                  <a:pt x="733462" y="1880822"/>
                </a:cubicBezTo>
                <a:lnTo>
                  <a:pt x="83309" y="1623344"/>
                </a:lnTo>
                <a:lnTo>
                  <a:pt x="118493" y="1534532"/>
                </a:lnTo>
                <a:cubicBezTo>
                  <a:pt x="179250" y="1356233"/>
                  <a:pt x="206054" y="1163077"/>
                  <a:pt x="191706" y="963376"/>
                </a:cubicBezTo>
                <a:cubicBezTo>
                  <a:pt x="177358" y="763675"/>
                  <a:pt x="123216" y="576334"/>
                  <a:pt x="37593" y="408553"/>
                </a:cubicBezTo>
                <a:lnTo>
                  <a:pt x="0" y="34299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ECCB7B-E78C-834B-F40E-57BBDC4540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25405"/>
          <a:stretch/>
        </p:blipFill>
        <p:spPr>
          <a:xfrm rot="14325271">
            <a:off x="-669165" y="1187291"/>
            <a:ext cx="922163" cy="1874659"/>
          </a:xfrm>
          <a:custGeom>
            <a:avLst/>
            <a:gdLst>
              <a:gd name="connsiteX0" fmla="*/ 593530 w 922163"/>
              <a:gd name="connsiteY0" fmla="*/ 0 h 1874659"/>
              <a:gd name="connsiteX1" fmla="*/ 797423 w 922163"/>
              <a:gd name="connsiteY1" fmla="*/ 1874659 h 1874659"/>
              <a:gd name="connsiteX2" fmla="*/ 112453 w 922163"/>
              <a:gd name="connsiteY2" fmla="*/ 1632004 h 1874659"/>
              <a:gd name="connsiteX3" fmla="*/ 113897 w 922163"/>
              <a:gd name="connsiteY3" fmla="*/ 1628715 h 1874659"/>
              <a:gd name="connsiteX4" fmla="*/ 23880 w 922163"/>
              <a:gd name="connsiteY4" fmla="*/ 408092 h 1874659"/>
              <a:gd name="connsiteX5" fmla="*/ 0 w 922163"/>
              <a:gd name="connsiteY5" fmla="*/ 369749 h 187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163" h="1874659">
                <a:moveTo>
                  <a:pt x="593530" y="0"/>
                </a:moveTo>
                <a:cubicBezTo>
                  <a:pt x="943206" y="561308"/>
                  <a:pt x="1018253" y="1251301"/>
                  <a:pt x="797423" y="1874659"/>
                </a:cubicBezTo>
                <a:lnTo>
                  <a:pt x="112453" y="1632004"/>
                </a:lnTo>
                <a:lnTo>
                  <a:pt x="113897" y="1628715"/>
                </a:lnTo>
                <a:cubicBezTo>
                  <a:pt x="267863" y="1223381"/>
                  <a:pt x="228725" y="775771"/>
                  <a:pt x="23880" y="408092"/>
                </a:cubicBezTo>
                <a:lnTo>
                  <a:pt x="0" y="36974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D803BD-6B3C-CCAE-B65D-7D81D2C388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32321" r="32321"/>
          <a:stretch/>
        </p:blipFill>
        <p:spPr>
          <a:xfrm rot="17594764">
            <a:off x="809570" y="879504"/>
            <a:ext cx="988046" cy="1861085"/>
          </a:xfrm>
          <a:custGeom>
            <a:avLst/>
            <a:gdLst>
              <a:gd name="connsiteX0" fmla="*/ 595376 w 988046"/>
              <a:gd name="connsiteY0" fmla="*/ 0 h 1861085"/>
              <a:gd name="connsiteX1" fmla="*/ 899148 w 988046"/>
              <a:gd name="connsiteY1" fmla="*/ 1861085 h 1861085"/>
              <a:gd name="connsiteX2" fmla="*/ 177353 w 988046"/>
              <a:gd name="connsiteY2" fmla="*/ 1648046 h 1861085"/>
              <a:gd name="connsiteX3" fmla="*/ 211504 w 988046"/>
              <a:gd name="connsiteY3" fmla="*/ 1517512 h 1861085"/>
              <a:gd name="connsiteX4" fmla="*/ 135531 w 988046"/>
              <a:gd name="connsiteY4" fmla="*/ 673183 h 1861085"/>
              <a:gd name="connsiteX5" fmla="*/ 72749 w 988046"/>
              <a:gd name="connsiteY5" fmla="*/ 538659 h 1861085"/>
              <a:gd name="connsiteX6" fmla="*/ 0 w 988046"/>
              <a:gd name="connsiteY6" fmla="*/ 416647 h 18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046" h="1861085">
                <a:moveTo>
                  <a:pt x="595376" y="0"/>
                </a:moveTo>
                <a:cubicBezTo>
                  <a:pt x="974545" y="541822"/>
                  <a:pt x="1086352" y="1226818"/>
                  <a:pt x="899148" y="1861085"/>
                </a:cubicBezTo>
                <a:lnTo>
                  <a:pt x="177353" y="1648046"/>
                </a:lnTo>
                <a:lnTo>
                  <a:pt x="211504" y="1517512"/>
                </a:lnTo>
                <a:cubicBezTo>
                  <a:pt x="269169" y="1244228"/>
                  <a:pt x="248652" y="951387"/>
                  <a:pt x="135531" y="673183"/>
                </a:cubicBezTo>
                <a:cubicBezTo>
                  <a:pt x="116677" y="626816"/>
                  <a:pt x="95697" y="581952"/>
                  <a:pt x="72749" y="538659"/>
                </a:cubicBezTo>
                <a:lnTo>
                  <a:pt x="0" y="416647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3D485-DEED-6A0E-077D-5F61224C9D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r="30545"/>
          <a:stretch/>
        </p:blipFill>
        <p:spPr>
          <a:xfrm rot="20810599">
            <a:off x="2399763" y="1194137"/>
            <a:ext cx="1397801" cy="2481935"/>
          </a:xfrm>
          <a:custGeom>
            <a:avLst/>
            <a:gdLst>
              <a:gd name="connsiteX0" fmla="*/ 599821 w 1040921"/>
              <a:gd name="connsiteY0" fmla="*/ 0 h 1848259"/>
              <a:gd name="connsiteX1" fmla="*/ 973804 w 1040921"/>
              <a:gd name="connsiteY1" fmla="*/ 1848259 h 1848259"/>
              <a:gd name="connsiteX2" fmla="*/ 240479 w 1040921"/>
              <a:gd name="connsiteY2" fmla="*/ 1661673 h 1848259"/>
              <a:gd name="connsiteX3" fmla="*/ 267599 w 1040921"/>
              <a:gd name="connsiteY3" fmla="*/ 1526991 h 1848259"/>
              <a:gd name="connsiteX4" fmla="*/ 2807 w 1040921"/>
              <a:gd name="connsiteY4" fmla="*/ 457991 h 1848259"/>
              <a:gd name="connsiteX5" fmla="*/ 0 w 1040921"/>
              <a:gd name="connsiteY5" fmla="*/ 454517 h 18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921" h="1848259">
                <a:moveTo>
                  <a:pt x="599821" y="0"/>
                </a:moveTo>
                <a:cubicBezTo>
                  <a:pt x="999223" y="527084"/>
                  <a:pt x="1136873" y="1207361"/>
                  <a:pt x="973804" y="1848259"/>
                </a:cubicBezTo>
                <a:lnTo>
                  <a:pt x="240479" y="1661673"/>
                </a:lnTo>
                <a:lnTo>
                  <a:pt x="267599" y="1526991"/>
                </a:lnTo>
                <a:cubicBezTo>
                  <a:pt x="325379" y="1139284"/>
                  <a:pt x="222135" y="757746"/>
                  <a:pt x="2807" y="457991"/>
                </a:cubicBezTo>
                <a:lnTo>
                  <a:pt x="0" y="454517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896BB3-00DF-54BE-994C-5E7F8382A3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25261"/>
          <a:stretch/>
        </p:blipFill>
        <p:spPr>
          <a:xfrm rot="1794091">
            <a:off x="2060297" y="3400010"/>
            <a:ext cx="931683" cy="1883012"/>
          </a:xfrm>
          <a:custGeom>
            <a:avLst/>
            <a:gdLst>
              <a:gd name="connsiteX0" fmla="*/ 663201 w 931683"/>
              <a:gd name="connsiteY0" fmla="*/ 0 h 1883012"/>
              <a:gd name="connsiteX1" fmla="*/ 764145 w 931683"/>
              <a:gd name="connsiteY1" fmla="*/ 1883012 h 1883012"/>
              <a:gd name="connsiteX2" fmla="*/ 85112 w 931683"/>
              <a:gd name="connsiteY2" fmla="*/ 1599722 h 1883012"/>
              <a:gd name="connsiteX3" fmla="*/ 127270 w 931683"/>
              <a:gd name="connsiteY3" fmla="*/ 1476942 h 1883012"/>
              <a:gd name="connsiteX4" fmla="*/ 5811 w 931683"/>
              <a:gd name="connsiteY4" fmla="*/ 373757 h 1883012"/>
              <a:gd name="connsiteX5" fmla="*/ 0 w 931683"/>
              <a:gd name="connsiteY5" fmla="*/ 364339 h 1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83" h="1883012">
                <a:moveTo>
                  <a:pt x="663201" y="0"/>
                </a:moveTo>
                <a:cubicBezTo>
                  <a:pt x="981620" y="579612"/>
                  <a:pt x="1018774" y="1272680"/>
                  <a:pt x="764145" y="1883012"/>
                </a:cubicBezTo>
                <a:lnTo>
                  <a:pt x="85112" y="1599722"/>
                </a:lnTo>
                <a:lnTo>
                  <a:pt x="127270" y="1476942"/>
                </a:lnTo>
                <a:cubicBezTo>
                  <a:pt x="230914" y="1120599"/>
                  <a:pt x="198616" y="724715"/>
                  <a:pt x="5811" y="373757"/>
                </a:cubicBezTo>
                <a:lnTo>
                  <a:pt x="0" y="364339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137C7E-DE0C-726A-7A6E-78DF739866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1461"/>
          <a:stretch/>
        </p:blipFill>
        <p:spPr>
          <a:xfrm rot="5467120">
            <a:off x="806373" y="4370545"/>
            <a:ext cx="1049351" cy="1838435"/>
          </a:xfrm>
          <a:custGeom>
            <a:avLst/>
            <a:gdLst>
              <a:gd name="connsiteX0" fmla="*/ 575238 w 1049351"/>
              <a:gd name="connsiteY0" fmla="*/ 0 h 1838435"/>
              <a:gd name="connsiteX1" fmla="*/ 994849 w 1049351"/>
              <a:gd name="connsiteY1" fmla="*/ 1838435 h 1838435"/>
              <a:gd name="connsiteX2" fmla="*/ 307617 w 1049351"/>
              <a:gd name="connsiteY2" fmla="*/ 1681579 h 1838435"/>
              <a:gd name="connsiteX3" fmla="*/ 307950 w 1049351"/>
              <a:gd name="connsiteY3" fmla="*/ 1680284 h 1838435"/>
              <a:gd name="connsiteX4" fmla="*/ 337410 w 1049351"/>
              <a:gd name="connsiteY4" fmla="*/ 1388040 h 1838435"/>
              <a:gd name="connsiteX5" fmla="*/ 6280 w 1049351"/>
              <a:gd name="connsiteY5" fmla="*/ 465647 h 1838435"/>
              <a:gd name="connsiteX6" fmla="*/ 0 w 1049351"/>
              <a:gd name="connsiteY6" fmla="*/ 458737 h 183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51" h="1838435">
                <a:moveTo>
                  <a:pt x="575238" y="0"/>
                </a:moveTo>
                <a:cubicBezTo>
                  <a:pt x="987563" y="517039"/>
                  <a:pt x="1142005" y="1193699"/>
                  <a:pt x="994849" y="1838435"/>
                </a:cubicBezTo>
                <a:lnTo>
                  <a:pt x="307617" y="1681579"/>
                </a:lnTo>
                <a:lnTo>
                  <a:pt x="307950" y="1680284"/>
                </a:lnTo>
                <a:cubicBezTo>
                  <a:pt x="327266" y="1585887"/>
                  <a:pt x="337410" y="1488148"/>
                  <a:pt x="337410" y="1388040"/>
                </a:cubicBezTo>
                <a:cubicBezTo>
                  <a:pt x="337410" y="1037662"/>
                  <a:pt x="213145" y="716308"/>
                  <a:pt x="6280" y="465647"/>
                </a:cubicBezTo>
                <a:lnTo>
                  <a:pt x="0" y="458737"/>
                </a:lnTo>
                <a:close/>
              </a:path>
            </a:pathLst>
          </a:custGeom>
        </p:spPr>
      </p:pic>
      <p:pic>
        <p:nvPicPr>
          <p:cNvPr id="20" name="Picture 19" descr="A silhouette of a person&#10;&#10;Description automatically generated">
            <a:extLst>
              <a:ext uri="{FF2B5EF4-FFF2-40B4-BE49-F238E27FC236}">
                <a16:creationId xmlns:a16="http://schemas.microsoft.com/office/drawing/2014/main" id="{3BE925FA-C7D7-D0EB-A0A6-7C4A9204FC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63" y="5116188"/>
            <a:ext cx="9525000" cy="255842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9A0A52-E252-411C-A68B-F53A8AD7AE2F}"/>
              </a:ext>
            </a:extLst>
          </p:cNvPr>
          <p:cNvCxnSpPr>
            <a:cxnSpLocks/>
          </p:cNvCxnSpPr>
          <p:nvPr/>
        </p:nvCxnSpPr>
        <p:spPr>
          <a:xfrm>
            <a:off x="4237404" y="2481887"/>
            <a:ext cx="8864189" cy="3906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B1F8FD-540A-7209-1B59-1F40FBF8911A}"/>
              </a:ext>
            </a:extLst>
          </p:cNvPr>
          <p:cNvSpPr txBox="1"/>
          <p:nvPr/>
        </p:nvSpPr>
        <p:spPr>
          <a:xfrm>
            <a:off x="4397027" y="2622701"/>
            <a:ext cx="627502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6125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loss of synapses and auditory nerve </a:t>
            </a:r>
            <a:r>
              <a:rPr lang="en-GB" sz="2400" dirty="0" err="1"/>
              <a:t>fibers</a:t>
            </a:r>
            <a:r>
              <a:rPr lang="en-GB" sz="2400" dirty="0"/>
              <a:t> </a:t>
            </a:r>
            <a:r>
              <a:rPr lang="en-GB" sz="1400" dirty="0">
                <a:solidFill>
                  <a:prstClr val="black"/>
                </a:solidFill>
              </a:rPr>
              <a:t>[e.g., </a:t>
            </a:r>
            <a:r>
              <a:rPr lang="en-GB" sz="1400" dirty="0" err="1">
                <a:solidFill>
                  <a:prstClr val="black"/>
                </a:solidFill>
              </a:rPr>
              <a:t>Libermann</a:t>
            </a:r>
            <a:r>
              <a:rPr lang="en-GB" sz="1400" dirty="0">
                <a:solidFill>
                  <a:prstClr val="black"/>
                </a:solidFill>
              </a:rPr>
              <a:t> et al., 2017]</a:t>
            </a:r>
            <a:endParaRPr lang="en-GB" sz="2400" dirty="0"/>
          </a:p>
          <a:p>
            <a:pPr marL="746125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general reduction in the density of connections in the brainstem and cortical structures</a:t>
            </a:r>
            <a:br>
              <a:rPr lang="en-GB" sz="2400" dirty="0"/>
            </a:br>
            <a:r>
              <a:rPr lang="en-GB" sz="1400" dirty="0"/>
              <a:t>[e.g., </a:t>
            </a:r>
            <a:r>
              <a:rPr lang="en-GB" sz="1400" dirty="0" err="1"/>
              <a:t>Ouda</a:t>
            </a:r>
            <a:r>
              <a:rPr lang="en-GB" sz="1400" dirty="0"/>
              <a:t> et al., 2015; Gordon-</a:t>
            </a:r>
            <a:r>
              <a:rPr lang="en-GB" sz="1400" dirty="0" err="1"/>
              <a:t>Salant</a:t>
            </a:r>
            <a:r>
              <a:rPr lang="en-GB" sz="1400" dirty="0"/>
              <a:t> et al.,2020]</a:t>
            </a:r>
          </a:p>
          <a:p>
            <a:pPr marL="746125" lvl="1" indent="-34290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26166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234E49-4653-588E-A490-5C82B1FC1952}"/>
              </a:ext>
            </a:extLst>
          </p:cNvPr>
          <p:cNvSpPr txBox="1"/>
          <p:nvPr/>
        </p:nvSpPr>
        <p:spPr>
          <a:xfrm>
            <a:off x="4138978" y="1833472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Cognition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1F8FD-540A-7209-1B59-1F40FBF8911A}"/>
              </a:ext>
            </a:extLst>
          </p:cNvPr>
          <p:cNvSpPr txBox="1"/>
          <p:nvPr/>
        </p:nvSpPr>
        <p:spPr>
          <a:xfrm>
            <a:off x="4397027" y="2622701"/>
            <a:ext cx="62750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6125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age-related/associated cognitive declines</a:t>
            </a:r>
            <a:br>
              <a:rPr lang="en-GB" sz="2400" dirty="0">
                <a:solidFill>
                  <a:prstClr val="black"/>
                </a:solidFill>
              </a:rPr>
            </a:br>
            <a:r>
              <a:rPr lang="en-GB" sz="1400" dirty="0">
                <a:solidFill>
                  <a:prstClr val="black"/>
                </a:solidFill>
              </a:rPr>
              <a:t>[e.g., Garami et al., 2020; </a:t>
            </a:r>
            <a:r>
              <a:rPr lang="en-GB" sz="1400" dirty="0" err="1">
                <a:solidFill>
                  <a:prstClr val="black"/>
                </a:solidFill>
              </a:rPr>
              <a:t>Goossens</a:t>
            </a:r>
            <a:r>
              <a:rPr lang="en-GB" sz="1400" dirty="0">
                <a:solidFill>
                  <a:prstClr val="black"/>
                </a:solidFill>
              </a:rPr>
              <a:t> et al., 2017; Gordon-</a:t>
            </a:r>
            <a:r>
              <a:rPr lang="en-GB" sz="1400" dirty="0" err="1">
                <a:solidFill>
                  <a:prstClr val="black"/>
                </a:solidFill>
              </a:rPr>
              <a:t>Salant</a:t>
            </a:r>
            <a:r>
              <a:rPr lang="en-GB" sz="1400" dirty="0">
                <a:solidFill>
                  <a:prstClr val="black"/>
                </a:solidFill>
              </a:rPr>
              <a:t> &amp; Cole, 2016; Vinay et al., 2020]</a:t>
            </a:r>
          </a:p>
          <a:p>
            <a:pPr marL="746125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decline in ‘fluid intelligence’ (processing speed) </a:t>
            </a:r>
            <a:r>
              <a:rPr lang="en-GB" sz="1400" dirty="0">
                <a:solidFill>
                  <a:prstClr val="black"/>
                </a:solidFill>
              </a:rPr>
              <a:t>[e.g., Fisher et al., 2019]</a:t>
            </a:r>
            <a:br>
              <a:rPr lang="en-GB" sz="2400" dirty="0"/>
            </a:br>
            <a:endParaRPr lang="en-GB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6E5396-890B-6D60-99D3-70512CA177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6602"/>
          <a:stretch/>
        </p:blipFill>
        <p:spPr>
          <a:xfrm rot="20136689">
            <a:off x="2490340" y="1182355"/>
            <a:ext cx="1230529" cy="2445088"/>
          </a:xfrm>
          <a:custGeom>
            <a:avLst/>
            <a:gdLst>
              <a:gd name="connsiteX0" fmla="*/ 595292 w 874912"/>
              <a:gd name="connsiteY0" fmla="*/ 0 h 1869624"/>
              <a:gd name="connsiteX1" fmla="*/ 630050 w 874912"/>
              <a:gd name="connsiteY1" fmla="*/ 0 h 1869624"/>
              <a:gd name="connsiteX2" fmla="*/ 725835 w 874912"/>
              <a:gd name="connsiteY2" fmla="*/ 209211 h 1869624"/>
              <a:gd name="connsiteX3" fmla="*/ 693430 w 874912"/>
              <a:gd name="connsiteY3" fmla="*/ 1869624 h 1869624"/>
              <a:gd name="connsiteX4" fmla="*/ 61342 w 874912"/>
              <a:gd name="connsiteY4" fmla="*/ 1593703 h 1869624"/>
              <a:gd name="connsiteX5" fmla="*/ 87374 w 874912"/>
              <a:gd name="connsiteY5" fmla="*/ 1534048 h 1869624"/>
              <a:gd name="connsiteX6" fmla="*/ 62947 w 874912"/>
              <a:gd name="connsiteY6" fmla="*/ 441931 h 1869624"/>
              <a:gd name="connsiteX7" fmla="*/ 0 w 874912"/>
              <a:gd name="connsiteY7" fmla="*/ 314475 h 186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12" h="1869624">
                <a:moveTo>
                  <a:pt x="595292" y="0"/>
                </a:moveTo>
                <a:lnTo>
                  <a:pt x="630050" y="0"/>
                </a:lnTo>
                <a:lnTo>
                  <a:pt x="725835" y="209211"/>
                </a:lnTo>
                <a:cubicBezTo>
                  <a:pt x="934100" y="741983"/>
                  <a:pt x="924930" y="1339298"/>
                  <a:pt x="693430" y="1869624"/>
                </a:cubicBezTo>
                <a:lnTo>
                  <a:pt x="61342" y="1593703"/>
                </a:lnTo>
                <a:lnTo>
                  <a:pt x="87374" y="1534048"/>
                </a:lnTo>
                <a:cubicBezTo>
                  <a:pt x="220133" y="1184271"/>
                  <a:pt x="214188" y="790993"/>
                  <a:pt x="62947" y="441931"/>
                </a:cubicBezTo>
                <a:lnTo>
                  <a:pt x="0" y="314475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3BC12-80F6-9D12-B3B7-7A2E63D92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 r="26443"/>
          <a:stretch/>
        </p:blipFill>
        <p:spPr>
          <a:xfrm rot="1741061">
            <a:off x="2045604" y="3332504"/>
            <a:ext cx="886132" cy="1880822"/>
          </a:xfrm>
          <a:custGeom>
            <a:avLst/>
            <a:gdLst>
              <a:gd name="connsiteX0" fmla="*/ 598352 w 886132"/>
              <a:gd name="connsiteY0" fmla="*/ 0 h 1880822"/>
              <a:gd name="connsiteX1" fmla="*/ 733462 w 886132"/>
              <a:gd name="connsiteY1" fmla="*/ 1880822 h 1880822"/>
              <a:gd name="connsiteX2" fmla="*/ 83309 w 886132"/>
              <a:gd name="connsiteY2" fmla="*/ 1623344 h 1880822"/>
              <a:gd name="connsiteX3" fmla="*/ 118493 w 886132"/>
              <a:gd name="connsiteY3" fmla="*/ 1534532 h 1880822"/>
              <a:gd name="connsiteX4" fmla="*/ 191706 w 886132"/>
              <a:gd name="connsiteY4" fmla="*/ 963376 h 1880822"/>
              <a:gd name="connsiteX5" fmla="*/ 37593 w 886132"/>
              <a:gd name="connsiteY5" fmla="*/ 408553 h 1880822"/>
              <a:gd name="connsiteX6" fmla="*/ 0 w 886132"/>
              <a:gd name="connsiteY6" fmla="*/ 342991 h 18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132" h="1880822">
                <a:moveTo>
                  <a:pt x="598352" y="0"/>
                </a:moveTo>
                <a:cubicBezTo>
                  <a:pt x="927225" y="573724"/>
                  <a:pt x="976953" y="1265981"/>
                  <a:pt x="733462" y="1880822"/>
                </a:cubicBezTo>
                <a:lnTo>
                  <a:pt x="83309" y="1623344"/>
                </a:lnTo>
                <a:lnTo>
                  <a:pt x="118493" y="1534532"/>
                </a:lnTo>
                <a:cubicBezTo>
                  <a:pt x="179250" y="1356233"/>
                  <a:pt x="206054" y="1163077"/>
                  <a:pt x="191706" y="963376"/>
                </a:cubicBezTo>
                <a:cubicBezTo>
                  <a:pt x="177358" y="763675"/>
                  <a:pt x="123216" y="576334"/>
                  <a:pt x="37593" y="408553"/>
                </a:cubicBezTo>
                <a:lnTo>
                  <a:pt x="0" y="342991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558AF8-D411-0D05-08D5-FC07C544C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25405"/>
          <a:stretch/>
        </p:blipFill>
        <p:spPr>
          <a:xfrm rot="4952640">
            <a:off x="846117" y="4335265"/>
            <a:ext cx="922163" cy="1874659"/>
          </a:xfrm>
          <a:custGeom>
            <a:avLst/>
            <a:gdLst>
              <a:gd name="connsiteX0" fmla="*/ 593530 w 922163"/>
              <a:gd name="connsiteY0" fmla="*/ 0 h 1874659"/>
              <a:gd name="connsiteX1" fmla="*/ 797423 w 922163"/>
              <a:gd name="connsiteY1" fmla="*/ 1874659 h 1874659"/>
              <a:gd name="connsiteX2" fmla="*/ 112453 w 922163"/>
              <a:gd name="connsiteY2" fmla="*/ 1632004 h 1874659"/>
              <a:gd name="connsiteX3" fmla="*/ 113897 w 922163"/>
              <a:gd name="connsiteY3" fmla="*/ 1628715 h 1874659"/>
              <a:gd name="connsiteX4" fmla="*/ 23880 w 922163"/>
              <a:gd name="connsiteY4" fmla="*/ 408092 h 1874659"/>
              <a:gd name="connsiteX5" fmla="*/ 0 w 922163"/>
              <a:gd name="connsiteY5" fmla="*/ 369749 h 187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163" h="1874659">
                <a:moveTo>
                  <a:pt x="593530" y="0"/>
                </a:moveTo>
                <a:cubicBezTo>
                  <a:pt x="943206" y="561308"/>
                  <a:pt x="1018253" y="1251301"/>
                  <a:pt x="797423" y="1874659"/>
                </a:cubicBezTo>
                <a:lnTo>
                  <a:pt x="112453" y="1632004"/>
                </a:lnTo>
                <a:lnTo>
                  <a:pt x="113897" y="1628715"/>
                </a:lnTo>
                <a:cubicBezTo>
                  <a:pt x="267863" y="1223381"/>
                  <a:pt x="228725" y="775771"/>
                  <a:pt x="23880" y="408092"/>
                </a:cubicBezTo>
                <a:lnTo>
                  <a:pt x="0" y="369749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E136B8-D802-F8E3-7003-162910DEFE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321" r="32321"/>
          <a:stretch/>
        </p:blipFill>
        <p:spPr>
          <a:xfrm rot="8222133">
            <a:off x="-696951" y="4020122"/>
            <a:ext cx="988046" cy="1861085"/>
          </a:xfrm>
          <a:custGeom>
            <a:avLst/>
            <a:gdLst>
              <a:gd name="connsiteX0" fmla="*/ 595376 w 988046"/>
              <a:gd name="connsiteY0" fmla="*/ 0 h 1861085"/>
              <a:gd name="connsiteX1" fmla="*/ 899148 w 988046"/>
              <a:gd name="connsiteY1" fmla="*/ 1861085 h 1861085"/>
              <a:gd name="connsiteX2" fmla="*/ 177353 w 988046"/>
              <a:gd name="connsiteY2" fmla="*/ 1648046 h 1861085"/>
              <a:gd name="connsiteX3" fmla="*/ 211504 w 988046"/>
              <a:gd name="connsiteY3" fmla="*/ 1517512 h 1861085"/>
              <a:gd name="connsiteX4" fmla="*/ 135531 w 988046"/>
              <a:gd name="connsiteY4" fmla="*/ 673183 h 1861085"/>
              <a:gd name="connsiteX5" fmla="*/ 72749 w 988046"/>
              <a:gd name="connsiteY5" fmla="*/ 538659 h 1861085"/>
              <a:gd name="connsiteX6" fmla="*/ 0 w 988046"/>
              <a:gd name="connsiteY6" fmla="*/ 416647 h 18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046" h="1861085">
                <a:moveTo>
                  <a:pt x="595376" y="0"/>
                </a:moveTo>
                <a:cubicBezTo>
                  <a:pt x="974545" y="541822"/>
                  <a:pt x="1086352" y="1226818"/>
                  <a:pt x="899148" y="1861085"/>
                </a:cubicBezTo>
                <a:lnTo>
                  <a:pt x="177353" y="1648046"/>
                </a:lnTo>
                <a:lnTo>
                  <a:pt x="211504" y="1517512"/>
                </a:lnTo>
                <a:cubicBezTo>
                  <a:pt x="269169" y="1244228"/>
                  <a:pt x="248652" y="951387"/>
                  <a:pt x="135531" y="673183"/>
                </a:cubicBezTo>
                <a:cubicBezTo>
                  <a:pt x="116677" y="626816"/>
                  <a:pt x="95697" y="581952"/>
                  <a:pt x="72749" y="538659"/>
                </a:cubicBezTo>
                <a:lnTo>
                  <a:pt x="0" y="416647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E12325-B153-2B89-099B-7DB75F78FD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2" r="30532"/>
          <a:stretch/>
        </p:blipFill>
        <p:spPr>
          <a:xfrm rot="11437968">
            <a:off x="-1454833" y="2680469"/>
            <a:ext cx="1040921" cy="1848259"/>
          </a:xfrm>
          <a:custGeom>
            <a:avLst/>
            <a:gdLst>
              <a:gd name="connsiteX0" fmla="*/ 599821 w 1040921"/>
              <a:gd name="connsiteY0" fmla="*/ 0 h 1848259"/>
              <a:gd name="connsiteX1" fmla="*/ 973804 w 1040921"/>
              <a:gd name="connsiteY1" fmla="*/ 1848259 h 1848259"/>
              <a:gd name="connsiteX2" fmla="*/ 240479 w 1040921"/>
              <a:gd name="connsiteY2" fmla="*/ 1661673 h 1848259"/>
              <a:gd name="connsiteX3" fmla="*/ 267599 w 1040921"/>
              <a:gd name="connsiteY3" fmla="*/ 1526991 h 1848259"/>
              <a:gd name="connsiteX4" fmla="*/ 2807 w 1040921"/>
              <a:gd name="connsiteY4" fmla="*/ 457991 h 1848259"/>
              <a:gd name="connsiteX5" fmla="*/ 0 w 1040921"/>
              <a:gd name="connsiteY5" fmla="*/ 454517 h 18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921" h="1848259">
                <a:moveTo>
                  <a:pt x="599821" y="0"/>
                </a:moveTo>
                <a:cubicBezTo>
                  <a:pt x="999223" y="527084"/>
                  <a:pt x="1136873" y="1207361"/>
                  <a:pt x="973804" y="1848259"/>
                </a:cubicBezTo>
                <a:lnTo>
                  <a:pt x="240479" y="1661673"/>
                </a:lnTo>
                <a:lnTo>
                  <a:pt x="267599" y="1526991"/>
                </a:lnTo>
                <a:cubicBezTo>
                  <a:pt x="325379" y="1139284"/>
                  <a:pt x="222135" y="757746"/>
                  <a:pt x="2807" y="457991"/>
                </a:cubicBezTo>
                <a:lnTo>
                  <a:pt x="0" y="454517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7037E0-4ABC-4CA4-F63A-B88140BEB0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25261"/>
          <a:stretch/>
        </p:blipFill>
        <p:spPr>
          <a:xfrm rot="14021460">
            <a:off x="-766302" y="1199631"/>
            <a:ext cx="931683" cy="1883012"/>
          </a:xfrm>
          <a:custGeom>
            <a:avLst/>
            <a:gdLst>
              <a:gd name="connsiteX0" fmla="*/ 663201 w 931683"/>
              <a:gd name="connsiteY0" fmla="*/ 0 h 1883012"/>
              <a:gd name="connsiteX1" fmla="*/ 764145 w 931683"/>
              <a:gd name="connsiteY1" fmla="*/ 1883012 h 1883012"/>
              <a:gd name="connsiteX2" fmla="*/ 85112 w 931683"/>
              <a:gd name="connsiteY2" fmla="*/ 1599722 h 1883012"/>
              <a:gd name="connsiteX3" fmla="*/ 127270 w 931683"/>
              <a:gd name="connsiteY3" fmla="*/ 1476942 h 1883012"/>
              <a:gd name="connsiteX4" fmla="*/ 5811 w 931683"/>
              <a:gd name="connsiteY4" fmla="*/ 373757 h 1883012"/>
              <a:gd name="connsiteX5" fmla="*/ 0 w 931683"/>
              <a:gd name="connsiteY5" fmla="*/ 364339 h 1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83" h="1883012">
                <a:moveTo>
                  <a:pt x="663201" y="0"/>
                </a:moveTo>
                <a:cubicBezTo>
                  <a:pt x="981620" y="579612"/>
                  <a:pt x="1018774" y="1272680"/>
                  <a:pt x="764145" y="1883012"/>
                </a:cubicBezTo>
                <a:lnTo>
                  <a:pt x="85112" y="1599722"/>
                </a:lnTo>
                <a:lnTo>
                  <a:pt x="127270" y="1476942"/>
                </a:lnTo>
                <a:cubicBezTo>
                  <a:pt x="230914" y="1120599"/>
                  <a:pt x="198616" y="724715"/>
                  <a:pt x="5811" y="373757"/>
                </a:cubicBezTo>
                <a:lnTo>
                  <a:pt x="0" y="364339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AC8A96-8571-FAED-EF8D-8CA11FFCAF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1461"/>
          <a:stretch/>
        </p:blipFill>
        <p:spPr>
          <a:xfrm rot="17694489">
            <a:off x="650913" y="836314"/>
            <a:ext cx="1049351" cy="1838435"/>
          </a:xfrm>
          <a:custGeom>
            <a:avLst/>
            <a:gdLst>
              <a:gd name="connsiteX0" fmla="*/ 575238 w 1049351"/>
              <a:gd name="connsiteY0" fmla="*/ 0 h 1838435"/>
              <a:gd name="connsiteX1" fmla="*/ 994849 w 1049351"/>
              <a:gd name="connsiteY1" fmla="*/ 1838435 h 1838435"/>
              <a:gd name="connsiteX2" fmla="*/ 307617 w 1049351"/>
              <a:gd name="connsiteY2" fmla="*/ 1681579 h 1838435"/>
              <a:gd name="connsiteX3" fmla="*/ 307950 w 1049351"/>
              <a:gd name="connsiteY3" fmla="*/ 1680284 h 1838435"/>
              <a:gd name="connsiteX4" fmla="*/ 337410 w 1049351"/>
              <a:gd name="connsiteY4" fmla="*/ 1388040 h 1838435"/>
              <a:gd name="connsiteX5" fmla="*/ 6280 w 1049351"/>
              <a:gd name="connsiteY5" fmla="*/ 465647 h 1838435"/>
              <a:gd name="connsiteX6" fmla="*/ 0 w 1049351"/>
              <a:gd name="connsiteY6" fmla="*/ 458737 h 183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51" h="1838435">
                <a:moveTo>
                  <a:pt x="575238" y="0"/>
                </a:moveTo>
                <a:cubicBezTo>
                  <a:pt x="987563" y="517039"/>
                  <a:pt x="1142005" y="1193699"/>
                  <a:pt x="994849" y="1838435"/>
                </a:cubicBezTo>
                <a:lnTo>
                  <a:pt x="307617" y="1681579"/>
                </a:lnTo>
                <a:lnTo>
                  <a:pt x="307950" y="1680284"/>
                </a:lnTo>
                <a:cubicBezTo>
                  <a:pt x="327266" y="1585887"/>
                  <a:pt x="337410" y="1488148"/>
                  <a:pt x="337410" y="1388040"/>
                </a:cubicBezTo>
                <a:cubicBezTo>
                  <a:pt x="337410" y="1037662"/>
                  <a:pt x="213145" y="716308"/>
                  <a:pt x="6280" y="465647"/>
                </a:cubicBezTo>
                <a:lnTo>
                  <a:pt x="0" y="458737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15BD4D-4893-69E4-0ECC-F0E050411A23}"/>
              </a:ext>
            </a:extLst>
          </p:cNvPr>
          <p:cNvCxnSpPr>
            <a:cxnSpLocks/>
          </p:cNvCxnSpPr>
          <p:nvPr/>
        </p:nvCxnSpPr>
        <p:spPr>
          <a:xfrm>
            <a:off x="4237404" y="2481887"/>
            <a:ext cx="8864189" cy="3906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946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5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17F0CE7D-A407-A927-2D13-7020C6D365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  <a14:imgEffect>
                      <a14:colorTemperature colorTemp="6857"/>
                    </a14:imgEffect>
                    <a14:imgEffect>
                      <a14:saturation sat="14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31117" t="-97600" b="1206"/>
          <a:stretch/>
        </p:blipFill>
        <p:spPr>
          <a:xfrm>
            <a:off x="-3817784" y="-9129903"/>
            <a:ext cx="15997084" cy="15987903"/>
          </a:xfrm>
          <a:custGeom>
            <a:avLst/>
            <a:gdLst>
              <a:gd name="connsiteX0" fmla="*/ 7411941 w 7421466"/>
              <a:gd name="connsiteY0" fmla="*/ 0 h 4833155"/>
              <a:gd name="connsiteX1" fmla="*/ 7421466 w 7421466"/>
              <a:gd name="connsiteY1" fmla="*/ 241 h 4833155"/>
              <a:gd name="connsiteX2" fmla="*/ 7421466 w 7421466"/>
              <a:gd name="connsiteY2" fmla="*/ 4833155 h 4833155"/>
              <a:gd name="connsiteX3" fmla="*/ 0 w 7421466"/>
              <a:gd name="connsiteY3" fmla="*/ 4833155 h 4833155"/>
              <a:gd name="connsiteX4" fmla="*/ 110689 w 7421466"/>
              <a:gd name="connsiteY4" fmla="*/ 4588316 h 4833155"/>
              <a:gd name="connsiteX5" fmla="*/ 7411941 w 7421466"/>
              <a:gd name="connsiteY5" fmla="*/ 0 h 483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1466" h="4833155">
                <a:moveTo>
                  <a:pt x="7411941" y="0"/>
                </a:moveTo>
                <a:lnTo>
                  <a:pt x="7421466" y="241"/>
                </a:lnTo>
                <a:lnTo>
                  <a:pt x="7421466" y="4833155"/>
                </a:lnTo>
                <a:lnTo>
                  <a:pt x="0" y="4833155"/>
                </a:lnTo>
                <a:lnTo>
                  <a:pt x="110689" y="4588316"/>
                </a:lnTo>
                <a:cubicBezTo>
                  <a:pt x="1418844" y="1873453"/>
                  <a:pt x="4196609" y="0"/>
                  <a:pt x="741194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C4AEDA-2781-4FE9-B74D-4915EA129A22}"/>
              </a:ext>
            </a:extLst>
          </p:cNvPr>
          <p:cNvSpPr txBox="1"/>
          <p:nvPr/>
        </p:nvSpPr>
        <p:spPr>
          <a:xfrm>
            <a:off x="11331988" y="6667515"/>
            <a:ext cx="1973580" cy="154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400" b="1" i="1" spc="30" dirty="0">
                <a:solidFill>
                  <a:schemeClr val="bg1"/>
                </a:solidFill>
                <a:latin typeface="Arial (Headings)"/>
              </a:rPr>
              <a:t>Picture by Petr </a:t>
            </a:r>
            <a:r>
              <a:rPr lang="en-GB" sz="400" b="1" i="1" spc="30" dirty="0" err="1">
                <a:solidFill>
                  <a:schemeClr val="bg1"/>
                </a:solidFill>
                <a:latin typeface="Arial (Headings)"/>
              </a:rPr>
              <a:t>Kratochvil</a:t>
            </a:r>
            <a:endParaRPr lang="en-GB" sz="400" b="1" i="1" spc="30" dirty="0">
              <a:solidFill>
                <a:schemeClr val="bg1"/>
              </a:solidFill>
              <a:latin typeface="Arial (Headings)"/>
            </a:endParaRPr>
          </a:p>
        </p:txBody>
      </p:sp>
      <p:pic>
        <p:nvPicPr>
          <p:cNvPr id="9" name="Picture Placeholder 5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4D9AB222-4F5B-4C30-BF30-6CA082F2B0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  <a14:imgEffect>
                      <a14:colorTemperature colorTemp="6857"/>
                    </a14:imgEffect>
                    <a14:imgEffect>
                      <a14:saturation sat="14000"/>
                    </a14:imgEffect>
                    <a14:imgEffect>
                      <a14:brightnessContrast brigh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31116" t="-97600" r="31525" b="1206"/>
          <a:stretch/>
        </p:blipFill>
        <p:spPr>
          <a:xfrm>
            <a:off x="-3805084" y="-9129903"/>
            <a:ext cx="12150798" cy="15987903"/>
          </a:xfrm>
        </p:spPr>
      </p:pic>
      <p:pic>
        <p:nvPicPr>
          <p:cNvPr id="22" name="Picture Placeholder 5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57E1F92A-1C95-969F-E6C1-8F6248BB1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82"/>
                    </a14:imgEffect>
                    <a14:imgEffect>
                      <a14:sharpenSoften amount="-5000"/>
                    </a14:imgEffect>
                    <a14:imgEffect>
                      <a14:colorTemperature colorTemp="6857"/>
                    </a14:imgEffect>
                    <a14:imgEffect>
                      <a14:saturation sat="14000"/>
                    </a14:imgEffect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7773" t="-97600" b="1206"/>
          <a:stretch/>
        </p:blipFill>
        <p:spPr>
          <a:xfrm>
            <a:off x="7036903" y="-9120378"/>
            <a:ext cx="5151921" cy="15987903"/>
          </a:xfrm>
          <a:custGeom>
            <a:avLst/>
            <a:gdLst>
              <a:gd name="connsiteX0" fmla="*/ 7411941 w 7421466"/>
              <a:gd name="connsiteY0" fmla="*/ 0 h 4833155"/>
              <a:gd name="connsiteX1" fmla="*/ 7421466 w 7421466"/>
              <a:gd name="connsiteY1" fmla="*/ 241 h 4833155"/>
              <a:gd name="connsiteX2" fmla="*/ 7421466 w 7421466"/>
              <a:gd name="connsiteY2" fmla="*/ 4833155 h 4833155"/>
              <a:gd name="connsiteX3" fmla="*/ 0 w 7421466"/>
              <a:gd name="connsiteY3" fmla="*/ 4833155 h 4833155"/>
              <a:gd name="connsiteX4" fmla="*/ 110689 w 7421466"/>
              <a:gd name="connsiteY4" fmla="*/ 4588316 h 4833155"/>
              <a:gd name="connsiteX5" fmla="*/ 7411941 w 7421466"/>
              <a:gd name="connsiteY5" fmla="*/ 0 h 483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1466" h="4833155">
                <a:moveTo>
                  <a:pt x="7411941" y="0"/>
                </a:moveTo>
                <a:lnTo>
                  <a:pt x="7421466" y="241"/>
                </a:lnTo>
                <a:lnTo>
                  <a:pt x="7421466" y="4833155"/>
                </a:lnTo>
                <a:lnTo>
                  <a:pt x="0" y="4833155"/>
                </a:lnTo>
                <a:lnTo>
                  <a:pt x="110689" y="4588316"/>
                </a:lnTo>
                <a:cubicBezTo>
                  <a:pt x="1418844" y="1873453"/>
                  <a:pt x="4196609" y="0"/>
                  <a:pt x="741194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ED81CA6-0A1F-E528-21B8-D23F368F333B}"/>
              </a:ext>
            </a:extLst>
          </p:cNvPr>
          <p:cNvSpPr/>
          <p:nvPr/>
        </p:nvSpPr>
        <p:spPr>
          <a:xfrm>
            <a:off x="-176463" y="-1424739"/>
            <a:ext cx="8522177" cy="8598568"/>
          </a:xfrm>
          <a:custGeom>
            <a:avLst/>
            <a:gdLst/>
            <a:ahLst/>
            <a:cxnLst/>
            <a:rect l="l" t="t" r="r" b="b"/>
            <a:pathLst>
              <a:path w="8522177" h="8598568">
                <a:moveTo>
                  <a:pt x="1985561" y="5747115"/>
                </a:moveTo>
                <a:lnTo>
                  <a:pt x="1985561" y="5839388"/>
                </a:lnTo>
                <a:lnTo>
                  <a:pt x="2147412" y="5839388"/>
                </a:lnTo>
                <a:lnTo>
                  <a:pt x="2147412" y="6292570"/>
                </a:lnTo>
                <a:lnTo>
                  <a:pt x="2257545" y="6292570"/>
                </a:lnTo>
                <a:lnTo>
                  <a:pt x="2257545" y="5839388"/>
                </a:lnTo>
                <a:lnTo>
                  <a:pt x="2419024" y="5839388"/>
                </a:lnTo>
                <a:lnTo>
                  <a:pt x="2419024" y="5747115"/>
                </a:lnTo>
                <a:close/>
                <a:moveTo>
                  <a:pt x="1014979" y="5747115"/>
                </a:moveTo>
                <a:lnTo>
                  <a:pt x="1014979" y="6292570"/>
                </a:lnTo>
                <a:lnTo>
                  <a:pt x="1429837" y="6292570"/>
                </a:lnTo>
                <a:lnTo>
                  <a:pt x="1429837" y="6200669"/>
                </a:lnTo>
                <a:lnTo>
                  <a:pt x="1125111" y="6200669"/>
                </a:lnTo>
                <a:lnTo>
                  <a:pt x="1125111" y="6052213"/>
                </a:lnTo>
                <a:lnTo>
                  <a:pt x="1398955" y="6052213"/>
                </a:lnTo>
                <a:lnTo>
                  <a:pt x="1398955" y="5960311"/>
                </a:lnTo>
                <a:lnTo>
                  <a:pt x="1125111" y="5960311"/>
                </a:lnTo>
                <a:lnTo>
                  <a:pt x="1125111" y="5839388"/>
                </a:lnTo>
                <a:lnTo>
                  <a:pt x="1419419" y="5839388"/>
                </a:lnTo>
                <a:lnTo>
                  <a:pt x="1419419" y="5747115"/>
                </a:lnTo>
                <a:close/>
                <a:moveTo>
                  <a:pt x="509186" y="5747115"/>
                </a:moveTo>
                <a:lnTo>
                  <a:pt x="509186" y="5839388"/>
                </a:lnTo>
                <a:lnTo>
                  <a:pt x="671037" y="5839388"/>
                </a:lnTo>
                <a:lnTo>
                  <a:pt x="671037" y="6292570"/>
                </a:lnTo>
                <a:lnTo>
                  <a:pt x="781170" y="6292570"/>
                </a:lnTo>
                <a:lnTo>
                  <a:pt x="781170" y="5839388"/>
                </a:lnTo>
                <a:lnTo>
                  <a:pt x="942648" y="5839388"/>
                </a:lnTo>
                <a:lnTo>
                  <a:pt x="942648" y="5747115"/>
                </a:lnTo>
                <a:close/>
                <a:moveTo>
                  <a:pt x="1710676" y="5737813"/>
                </a:moveTo>
                <a:cubicBezTo>
                  <a:pt x="1668756" y="5737813"/>
                  <a:pt x="1632975" y="5744138"/>
                  <a:pt x="1603334" y="5756789"/>
                </a:cubicBezTo>
                <a:cubicBezTo>
                  <a:pt x="1573692" y="5769439"/>
                  <a:pt x="1550996" y="5787857"/>
                  <a:pt x="1535245" y="5812041"/>
                </a:cubicBezTo>
                <a:cubicBezTo>
                  <a:pt x="1519494" y="5836226"/>
                  <a:pt x="1511618" y="5862209"/>
                  <a:pt x="1511618" y="5889990"/>
                </a:cubicBezTo>
                <a:cubicBezTo>
                  <a:pt x="1511618" y="5933150"/>
                  <a:pt x="1528361" y="5969737"/>
                  <a:pt x="1561848" y="5999751"/>
                </a:cubicBezTo>
                <a:cubicBezTo>
                  <a:pt x="1585660" y="6021083"/>
                  <a:pt x="1627084" y="6039066"/>
                  <a:pt x="1686119" y="6053701"/>
                </a:cubicBezTo>
                <a:cubicBezTo>
                  <a:pt x="1732008" y="6065111"/>
                  <a:pt x="1761401" y="6073049"/>
                  <a:pt x="1774300" y="6077513"/>
                </a:cubicBezTo>
                <a:cubicBezTo>
                  <a:pt x="1793152" y="6084211"/>
                  <a:pt x="1806360" y="6092086"/>
                  <a:pt x="1813925" y="6101140"/>
                </a:cubicBezTo>
                <a:cubicBezTo>
                  <a:pt x="1821491" y="6110194"/>
                  <a:pt x="1825273" y="6121170"/>
                  <a:pt x="1825273" y="6134068"/>
                </a:cubicBezTo>
                <a:cubicBezTo>
                  <a:pt x="1825273" y="6154160"/>
                  <a:pt x="1816282" y="6171709"/>
                  <a:pt x="1798298" y="6186716"/>
                </a:cubicBezTo>
                <a:cubicBezTo>
                  <a:pt x="1780315" y="6201723"/>
                  <a:pt x="1753588" y="6209226"/>
                  <a:pt x="1718117" y="6209226"/>
                </a:cubicBezTo>
                <a:cubicBezTo>
                  <a:pt x="1684631" y="6209226"/>
                  <a:pt x="1658028" y="6200793"/>
                  <a:pt x="1638308" y="6183926"/>
                </a:cubicBezTo>
                <a:cubicBezTo>
                  <a:pt x="1618588" y="6167059"/>
                  <a:pt x="1605504" y="6140642"/>
                  <a:pt x="1599055" y="6104675"/>
                </a:cubicBezTo>
                <a:lnTo>
                  <a:pt x="1491899" y="6115093"/>
                </a:lnTo>
                <a:cubicBezTo>
                  <a:pt x="1499092" y="6176112"/>
                  <a:pt x="1521168" y="6222559"/>
                  <a:pt x="1558127" y="6254433"/>
                </a:cubicBezTo>
                <a:cubicBezTo>
                  <a:pt x="1595086" y="6286307"/>
                  <a:pt x="1648044" y="6302244"/>
                  <a:pt x="1717001" y="6302244"/>
                </a:cubicBezTo>
                <a:cubicBezTo>
                  <a:pt x="1764378" y="6302244"/>
                  <a:pt x="1803942" y="6295609"/>
                  <a:pt x="1835692" y="6282338"/>
                </a:cubicBezTo>
                <a:cubicBezTo>
                  <a:pt x="1867442" y="6269068"/>
                  <a:pt x="1891998" y="6248790"/>
                  <a:pt x="1909361" y="6221505"/>
                </a:cubicBezTo>
                <a:cubicBezTo>
                  <a:pt x="1926725" y="6194220"/>
                  <a:pt x="1935406" y="6164950"/>
                  <a:pt x="1935406" y="6133696"/>
                </a:cubicBezTo>
                <a:cubicBezTo>
                  <a:pt x="1935406" y="6099218"/>
                  <a:pt x="1928151" y="6070258"/>
                  <a:pt x="1913640" y="6046818"/>
                </a:cubicBezTo>
                <a:cubicBezTo>
                  <a:pt x="1899130" y="6023377"/>
                  <a:pt x="1879038" y="6004898"/>
                  <a:pt x="1853365" y="5991379"/>
                </a:cubicBezTo>
                <a:cubicBezTo>
                  <a:pt x="1827692" y="5977861"/>
                  <a:pt x="1788067" y="5964776"/>
                  <a:pt x="1734488" y="5952126"/>
                </a:cubicBezTo>
                <a:cubicBezTo>
                  <a:pt x="1680910" y="5939475"/>
                  <a:pt x="1647176" y="5927321"/>
                  <a:pt x="1633285" y="5915663"/>
                </a:cubicBezTo>
                <a:cubicBezTo>
                  <a:pt x="1622371" y="5906485"/>
                  <a:pt x="1616914" y="5895447"/>
                  <a:pt x="1616914" y="5882549"/>
                </a:cubicBezTo>
                <a:cubicBezTo>
                  <a:pt x="1616914" y="5868410"/>
                  <a:pt x="1622743" y="5857124"/>
                  <a:pt x="1634402" y="5848690"/>
                </a:cubicBezTo>
                <a:cubicBezTo>
                  <a:pt x="1652509" y="5835544"/>
                  <a:pt x="1677562" y="5828971"/>
                  <a:pt x="1709560" y="5828971"/>
                </a:cubicBezTo>
                <a:cubicBezTo>
                  <a:pt x="1740566" y="5828971"/>
                  <a:pt x="1763820" y="5835110"/>
                  <a:pt x="1779323" y="5847388"/>
                </a:cubicBezTo>
                <a:cubicBezTo>
                  <a:pt x="1794826" y="5859666"/>
                  <a:pt x="1804934" y="5879820"/>
                  <a:pt x="1809647" y="5907849"/>
                </a:cubicBezTo>
                <a:lnTo>
                  <a:pt x="1919779" y="5903013"/>
                </a:lnTo>
                <a:cubicBezTo>
                  <a:pt x="1918043" y="5852907"/>
                  <a:pt x="1899874" y="5812848"/>
                  <a:pt x="1865271" y="5782834"/>
                </a:cubicBezTo>
                <a:cubicBezTo>
                  <a:pt x="1830669" y="5752820"/>
                  <a:pt x="1779137" y="5737813"/>
                  <a:pt x="1710676" y="5737813"/>
                </a:cubicBezTo>
                <a:close/>
                <a:moveTo>
                  <a:pt x="4676969" y="4864713"/>
                </a:moveTo>
                <a:lnTo>
                  <a:pt x="4752127" y="5067119"/>
                </a:lnTo>
                <a:lnTo>
                  <a:pt x="4603299" y="5067119"/>
                </a:lnTo>
                <a:close/>
                <a:moveTo>
                  <a:pt x="3591120" y="4864713"/>
                </a:moveTo>
                <a:lnTo>
                  <a:pt x="3666278" y="5067119"/>
                </a:lnTo>
                <a:lnTo>
                  <a:pt x="3517450" y="5067119"/>
                </a:lnTo>
                <a:close/>
                <a:moveTo>
                  <a:pt x="4999405" y="4741930"/>
                </a:moveTo>
                <a:lnTo>
                  <a:pt x="4999405" y="5282920"/>
                </a:lnTo>
                <a:lnTo>
                  <a:pt x="5383382" y="5282920"/>
                </a:lnTo>
                <a:lnTo>
                  <a:pt x="5383382" y="5191019"/>
                </a:lnTo>
                <a:lnTo>
                  <a:pt x="5109538" y="5191019"/>
                </a:lnTo>
                <a:lnTo>
                  <a:pt x="5109538" y="4741930"/>
                </a:lnTo>
                <a:close/>
                <a:moveTo>
                  <a:pt x="6421830" y="4737465"/>
                </a:moveTo>
                <a:lnTo>
                  <a:pt x="6421830" y="5282920"/>
                </a:lnTo>
                <a:lnTo>
                  <a:pt x="6531963" y="5282920"/>
                </a:lnTo>
                <a:lnTo>
                  <a:pt x="6531963" y="4737465"/>
                </a:lnTo>
                <a:close/>
                <a:moveTo>
                  <a:pt x="5349449" y="4737465"/>
                </a:moveTo>
                <a:lnTo>
                  <a:pt x="5549251" y="5053353"/>
                </a:lnTo>
                <a:lnTo>
                  <a:pt x="5549251" y="5282920"/>
                </a:lnTo>
                <a:lnTo>
                  <a:pt x="5659011" y="5282920"/>
                </a:lnTo>
                <a:lnTo>
                  <a:pt x="5659011" y="5054097"/>
                </a:lnTo>
                <a:lnTo>
                  <a:pt x="5859557" y="4737465"/>
                </a:lnTo>
                <a:lnTo>
                  <a:pt x="5732681" y="4737465"/>
                </a:lnTo>
                <a:lnTo>
                  <a:pt x="5606921" y="4953266"/>
                </a:lnTo>
                <a:lnTo>
                  <a:pt x="5478557" y="4737465"/>
                </a:lnTo>
                <a:close/>
                <a:moveTo>
                  <a:pt x="4620042" y="4737465"/>
                </a:moveTo>
                <a:lnTo>
                  <a:pt x="4407590" y="5282920"/>
                </a:lnTo>
                <a:lnTo>
                  <a:pt x="4524420" y="5282920"/>
                </a:lnTo>
                <a:lnTo>
                  <a:pt x="4569441" y="5159021"/>
                </a:lnTo>
                <a:lnTo>
                  <a:pt x="4787474" y="5159021"/>
                </a:lnTo>
                <a:lnTo>
                  <a:pt x="4835099" y="5282920"/>
                </a:lnTo>
                <a:lnTo>
                  <a:pt x="4954906" y="5282920"/>
                </a:lnTo>
                <a:lnTo>
                  <a:pt x="4736500" y="4737465"/>
                </a:lnTo>
                <a:close/>
                <a:moveTo>
                  <a:pt x="3902170" y="4737465"/>
                </a:moveTo>
                <a:lnTo>
                  <a:pt x="3902170" y="5282920"/>
                </a:lnTo>
                <a:lnTo>
                  <a:pt x="4004489" y="5282920"/>
                </a:lnTo>
                <a:lnTo>
                  <a:pt x="4004489" y="4927221"/>
                </a:lnTo>
                <a:lnTo>
                  <a:pt x="4224383" y="5282920"/>
                </a:lnTo>
                <a:lnTo>
                  <a:pt x="4334888" y="5282920"/>
                </a:lnTo>
                <a:lnTo>
                  <a:pt x="4334888" y="4737465"/>
                </a:lnTo>
                <a:lnTo>
                  <a:pt x="4232569" y="4737465"/>
                </a:lnTo>
                <a:lnTo>
                  <a:pt x="4232569" y="5101722"/>
                </a:lnTo>
                <a:lnTo>
                  <a:pt x="4009327" y="4737465"/>
                </a:lnTo>
                <a:close/>
                <a:moveTo>
                  <a:pt x="3534193" y="4737465"/>
                </a:moveTo>
                <a:lnTo>
                  <a:pt x="3321740" y="5282920"/>
                </a:lnTo>
                <a:lnTo>
                  <a:pt x="3438571" y="5282920"/>
                </a:lnTo>
                <a:lnTo>
                  <a:pt x="3483591" y="5159021"/>
                </a:lnTo>
                <a:lnTo>
                  <a:pt x="3701624" y="5159021"/>
                </a:lnTo>
                <a:lnTo>
                  <a:pt x="3749249" y="5282920"/>
                </a:lnTo>
                <a:lnTo>
                  <a:pt x="3869056" y="5282920"/>
                </a:lnTo>
                <a:lnTo>
                  <a:pt x="3650651" y="4737465"/>
                </a:lnTo>
                <a:close/>
                <a:moveTo>
                  <a:pt x="2662804" y="4737465"/>
                </a:moveTo>
                <a:lnTo>
                  <a:pt x="2662804" y="5282920"/>
                </a:lnTo>
                <a:lnTo>
                  <a:pt x="3077663" y="5282920"/>
                </a:lnTo>
                <a:lnTo>
                  <a:pt x="3077663" y="5191019"/>
                </a:lnTo>
                <a:lnTo>
                  <a:pt x="2772937" y="5191019"/>
                </a:lnTo>
                <a:lnTo>
                  <a:pt x="2772937" y="5042563"/>
                </a:lnTo>
                <a:lnTo>
                  <a:pt x="3046781" y="5042563"/>
                </a:lnTo>
                <a:lnTo>
                  <a:pt x="3046781" y="4950661"/>
                </a:lnTo>
                <a:lnTo>
                  <a:pt x="2772937" y="4950661"/>
                </a:lnTo>
                <a:lnTo>
                  <a:pt x="2772937" y="4829738"/>
                </a:lnTo>
                <a:lnTo>
                  <a:pt x="3067244" y="4829738"/>
                </a:lnTo>
                <a:lnTo>
                  <a:pt x="3067244" y="4737465"/>
                </a:lnTo>
                <a:close/>
                <a:moveTo>
                  <a:pt x="2111470" y="4737465"/>
                </a:moveTo>
                <a:lnTo>
                  <a:pt x="2111470" y="5282920"/>
                </a:lnTo>
                <a:lnTo>
                  <a:pt x="2213790" y="5282920"/>
                </a:lnTo>
                <a:lnTo>
                  <a:pt x="2213790" y="4927221"/>
                </a:lnTo>
                <a:lnTo>
                  <a:pt x="2433683" y="5282920"/>
                </a:lnTo>
                <a:lnTo>
                  <a:pt x="2544188" y="5282920"/>
                </a:lnTo>
                <a:lnTo>
                  <a:pt x="2544188" y="4737465"/>
                </a:lnTo>
                <a:lnTo>
                  <a:pt x="2441869" y="4737465"/>
                </a:lnTo>
                <a:lnTo>
                  <a:pt x="2441869" y="5101722"/>
                </a:lnTo>
                <a:lnTo>
                  <a:pt x="2218627" y="4737465"/>
                </a:lnTo>
                <a:close/>
                <a:moveTo>
                  <a:pt x="1605529" y="4737465"/>
                </a:moveTo>
                <a:lnTo>
                  <a:pt x="1605529" y="5282920"/>
                </a:lnTo>
                <a:lnTo>
                  <a:pt x="2020387" y="5282920"/>
                </a:lnTo>
                <a:lnTo>
                  <a:pt x="2020387" y="5191019"/>
                </a:lnTo>
                <a:lnTo>
                  <a:pt x="1715662" y="5191019"/>
                </a:lnTo>
                <a:lnTo>
                  <a:pt x="1715662" y="5042563"/>
                </a:lnTo>
                <a:lnTo>
                  <a:pt x="1989506" y="5042563"/>
                </a:lnTo>
                <a:lnTo>
                  <a:pt x="1989506" y="4950661"/>
                </a:lnTo>
                <a:lnTo>
                  <a:pt x="1715662" y="4950661"/>
                </a:lnTo>
                <a:lnTo>
                  <a:pt x="1715662" y="4829738"/>
                </a:lnTo>
                <a:lnTo>
                  <a:pt x="2009969" y="4829738"/>
                </a:lnTo>
                <a:lnTo>
                  <a:pt x="2009969" y="4737465"/>
                </a:lnTo>
                <a:close/>
                <a:moveTo>
                  <a:pt x="6835126" y="4728163"/>
                </a:moveTo>
                <a:cubicBezTo>
                  <a:pt x="6793206" y="4728163"/>
                  <a:pt x="6757424" y="4734488"/>
                  <a:pt x="6727783" y="4747139"/>
                </a:cubicBezTo>
                <a:cubicBezTo>
                  <a:pt x="6698142" y="4759789"/>
                  <a:pt x="6675446" y="4778207"/>
                  <a:pt x="6659694" y="4802391"/>
                </a:cubicBezTo>
                <a:cubicBezTo>
                  <a:pt x="6643943" y="4826576"/>
                  <a:pt x="6636068" y="4852559"/>
                  <a:pt x="6636068" y="4880340"/>
                </a:cubicBezTo>
                <a:cubicBezTo>
                  <a:pt x="6636068" y="4923500"/>
                  <a:pt x="6652811" y="4960087"/>
                  <a:pt x="6686297" y="4990101"/>
                </a:cubicBezTo>
                <a:cubicBezTo>
                  <a:pt x="6710110" y="5011433"/>
                  <a:pt x="6751534" y="5029416"/>
                  <a:pt x="6810569" y="5044051"/>
                </a:cubicBezTo>
                <a:cubicBezTo>
                  <a:pt x="6856458" y="5055461"/>
                  <a:pt x="6885852" y="5063399"/>
                  <a:pt x="6898750" y="5067863"/>
                </a:cubicBezTo>
                <a:cubicBezTo>
                  <a:pt x="6917601" y="5074561"/>
                  <a:pt x="6930809" y="5082436"/>
                  <a:pt x="6938375" y="5091490"/>
                </a:cubicBezTo>
                <a:cubicBezTo>
                  <a:pt x="6945941" y="5100544"/>
                  <a:pt x="6949723" y="5111520"/>
                  <a:pt x="6949723" y="5124418"/>
                </a:cubicBezTo>
                <a:cubicBezTo>
                  <a:pt x="6949723" y="5144510"/>
                  <a:pt x="6940732" y="5162059"/>
                  <a:pt x="6922748" y="5177066"/>
                </a:cubicBezTo>
                <a:cubicBezTo>
                  <a:pt x="6904764" y="5192073"/>
                  <a:pt x="6878038" y="5199576"/>
                  <a:pt x="6842567" y="5199576"/>
                </a:cubicBezTo>
                <a:cubicBezTo>
                  <a:pt x="6809081" y="5199576"/>
                  <a:pt x="6782478" y="5191143"/>
                  <a:pt x="6762758" y="5174275"/>
                </a:cubicBezTo>
                <a:cubicBezTo>
                  <a:pt x="6743038" y="5157408"/>
                  <a:pt x="6729954" y="5130991"/>
                  <a:pt x="6723504" y="5095025"/>
                </a:cubicBezTo>
                <a:lnTo>
                  <a:pt x="6616348" y="5105442"/>
                </a:lnTo>
                <a:cubicBezTo>
                  <a:pt x="6623542" y="5166462"/>
                  <a:pt x="6645617" y="5212909"/>
                  <a:pt x="6682577" y="5244783"/>
                </a:cubicBezTo>
                <a:cubicBezTo>
                  <a:pt x="6719536" y="5276657"/>
                  <a:pt x="6772493" y="5292594"/>
                  <a:pt x="6841451" y="5292594"/>
                </a:cubicBezTo>
                <a:cubicBezTo>
                  <a:pt x="6888828" y="5292594"/>
                  <a:pt x="6928391" y="5285959"/>
                  <a:pt x="6960141" y="5272688"/>
                </a:cubicBezTo>
                <a:cubicBezTo>
                  <a:pt x="6991892" y="5259418"/>
                  <a:pt x="7016448" y="5239140"/>
                  <a:pt x="7033811" y="5211855"/>
                </a:cubicBezTo>
                <a:cubicBezTo>
                  <a:pt x="7051174" y="5184570"/>
                  <a:pt x="7059856" y="5155300"/>
                  <a:pt x="7059856" y="5124046"/>
                </a:cubicBezTo>
                <a:cubicBezTo>
                  <a:pt x="7059856" y="5089568"/>
                  <a:pt x="7052601" y="5060608"/>
                  <a:pt x="7038090" y="5037168"/>
                </a:cubicBezTo>
                <a:cubicBezTo>
                  <a:pt x="7023579" y="5013727"/>
                  <a:pt x="7003487" y="4995248"/>
                  <a:pt x="6977815" y="4981729"/>
                </a:cubicBezTo>
                <a:cubicBezTo>
                  <a:pt x="6952142" y="4968211"/>
                  <a:pt x="6912516" y="4955126"/>
                  <a:pt x="6858938" y="4942476"/>
                </a:cubicBezTo>
                <a:cubicBezTo>
                  <a:pt x="6805360" y="4929825"/>
                  <a:pt x="6771626" y="4917671"/>
                  <a:pt x="6757735" y="4906013"/>
                </a:cubicBezTo>
                <a:cubicBezTo>
                  <a:pt x="6746820" y="4896835"/>
                  <a:pt x="6741364" y="4885797"/>
                  <a:pt x="6741364" y="4872899"/>
                </a:cubicBezTo>
                <a:cubicBezTo>
                  <a:pt x="6741364" y="4858760"/>
                  <a:pt x="6747193" y="4847474"/>
                  <a:pt x="6758851" y="4839040"/>
                </a:cubicBezTo>
                <a:cubicBezTo>
                  <a:pt x="6776958" y="4825894"/>
                  <a:pt x="6802011" y="4819320"/>
                  <a:pt x="6834009" y="4819320"/>
                </a:cubicBezTo>
                <a:cubicBezTo>
                  <a:pt x="6865016" y="4819320"/>
                  <a:pt x="6888270" y="4825460"/>
                  <a:pt x="6903773" y="4837738"/>
                </a:cubicBezTo>
                <a:cubicBezTo>
                  <a:pt x="6919275" y="4850016"/>
                  <a:pt x="6929384" y="4870170"/>
                  <a:pt x="6934096" y="4898199"/>
                </a:cubicBezTo>
                <a:lnTo>
                  <a:pt x="7044229" y="4893362"/>
                </a:lnTo>
                <a:cubicBezTo>
                  <a:pt x="7042493" y="4843257"/>
                  <a:pt x="7024323" y="4803198"/>
                  <a:pt x="6989721" y="4773184"/>
                </a:cubicBezTo>
                <a:cubicBezTo>
                  <a:pt x="6955118" y="4743170"/>
                  <a:pt x="6903587" y="4728163"/>
                  <a:pt x="6835126" y="4728163"/>
                </a:cubicBezTo>
                <a:close/>
                <a:moveTo>
                  <a:pt x="6101701" y="4728163"/>
                </a:moveTo>
                <a:cubicBezTo>
                  <a:pt x="6059781" y="4728163"/>
                  <a:pt x="6024000" y="4734488"/>
                  <a:pt x="5994358" y="4747139"/>
                </a:cubicBezTo>
                <a:cubicBezTo>
                  <a:pt x="5964717" y="4759789"/>
                  <a:pt x="5942020" y="4778207"/>
                  <a:pt x="5926269" y="4802391"/>
                </a:cubicBezTo>
                <a:cubicBezTo>
                  <a:pt x="5910519" y="4826576"/>
                  <a:pt x="5902643" y="4852559"/>
                  <a:pt x="5902643" y="4880340"/>
                </a:cubicBezTo>
                <a:cubicBezTo>
                  <a:pt x="5902643" y="4923500"/>
                  <a:pt x="5919386" y="4960087"/>
                  <a:pt x="5952872" y="4990101"/>
                </a:cubicBezTo>
                <a:cubicBezTo>
                  <a:pt x="5976685" y="5011433"/>
                  <a:pt x="6018109" y="5029416"/>
                  <a:pt x="6077144" y="5044051"/>
                </a:cubicBezTo>
                <a:cubicBezTo>
                  <a:pt x="6123033" y="5055461"/>
                  <a:pt x="6152426" y="5063399"/>
                  <a:pt x="6165325" y="5067863"/>
                </a:cubicBezTo>
                <a:cubicBezTo>
                  <a:pt x="6184176" y="5074561"/>
                  <a:pt x="6197385" y="5082436"/>
                  <a:pt x="6204950" y="5091490"/>
                </a:cubicBezTo>
                <a:cubicBezTo>
                  <a:pt x="6212516" y="5100544"/>
                  <a:pt x="6216298" y="5111520"/>
                  <a:pt x="6216298" y="5124418"/>
                </a:cubicBezTo>
                <a:cubicBezTo>
                  <a:pt x="6216298" y="5144510"/>
                  <a:pt x="6207306" y="5162059"/>
                  <a:pt x="6189323" y="5177066"/>
                </a:cubicBezTo>
                <a:cubicBezTo>
                  <a:pt x="6171340" y="5192073"/>
                  <a:pt x="6144612" y="5199576"/>
                  <a:pt x="6109142" y="5199576"/>
                </a:cubicBezTo>
                <a:cubicBezTo>
                  <a:pt x="6075656" y="5199576"/>
                  <a:pt x="6049053" y="5191143"/>
                  <a:pt x="6029333" y="5174275"/>
                </a:cubicBezTo>
                <a:cubicBezTo>
                  <a:pt x="6009613" y="5157408"/>
                  <a:pt x="5996528" y="5130991"/>
                  <a:pt x="5990079" y="5095025"/>
                </a:cubicBezTo>
                <a:lnTo>
                  <a:pt x="5882923" y="5105442"/>
                </a:lnTo>
                <a:cubicBezTo>
                  <a:pt x="5890117" y="5166462"/>
                  <a:pt x="5912193" y="5212909"/>
                  <a:pt x="5949152" y="5244783"/>
                </a:cubicBezTo>
                <a:cubicBezTo>
                  <a:pt x="5986111" y="5276657"/>
                  <a:pt x="6039069" y="5292594"/>
                  <a:pt x="6108026" y="5292594"/>
                </a:cubicBezTo>
                <a:cubicBezTo>
                  <a:pt x="6155403" y="5292594"/>
                  <a:pt x="6194966" y="5285959"/>
                  <a:pt x="6226716" y="5272688"/>
                </a:cubicBezTo>
                <a:cubicBezTo>
                  <a:pt x="6258467" y="5259418"/>
                  <a:pt x="6283023" y="5239140"/>
                  <a:pt x="6300386" y="5211855"/>
                </a:cubicBezTo>
                <a:cubicBezTo>
                  <a:pt x="6317750" y="5184570"/>
                  <a:pt x="6326431" y="5155300"/>
                  <a:pt x="6326431" y="5124046"/>
                </a:cubicBezTo>
                <a:cubicBezTo>
                  <a:pt x="6326431" y="5089568"/>
                  <a:pt x="6319176" y="5060608"/>
                  <a:pt x="6304665" y="5037168"/>
                </a:cubicBezTo>
                <a:cubicBezTo>
                  <a:pt x="6290154" y="5013727"/>
                  <a:pt x="6270062" y="4995248"/>
                  <a:pt x="6244390" y="4981729"/>
                </a:cubicBezTo>
                <a:cubicBezTo>
                  <a:pt x="6218717" y="4968211"/>
                  <a:pt x="6179091" y="4955126"/>
                  <a:pt x="6125513" y="4942476"/>
                </a:cubicBezTo>
                <a:cubicBezTo>
                  <a:pt x="6071935" y="4929825"/>
                  <a:pt x="6038200" y="4917671"/>
                  <a:pt x="6024310" y="4906013"/>
                </a:cubicBezTo>
                <a:cubicBezTo>
                  <a:pt x="6013396" y="4896835"/>
                  <a:pt x="6007939" y="4885797"/>
                  <a:pt x="6007939" y="4872899"/>
                </a:cubicBezTo>
                <a:cubicBezTo>
                  <a:pt x="6007939" y="4858760"/>
                  <a:pt x="6013768" y="4847474"/>
                  <a:pt x="6025426" y="4839040"/>
                </a:cubicBezTo>
                <a:cubicBezTo>
                  <a:pt x="6043534" y="4825894"/>
                  <a:pt x="6068586" y="4819320"/>
                  <a:pt x="6100584" y="4819320"/>
                </a:cubicBezTo>
                <a:cubicBezTo>
                  <a:pt x="6131591" y="4819320"/>
                  <a:pt x="6154844" y="4825460"/>
                  <a:pt x="6170348" y="4837738"/>
                </a:cubicBezTo>
                <a:cubicBezTo>
                  <a:pt x="6185851" y="4850016"/>
                  <a:pt x="6195958" y="4870170"/>
                  <a:pt x="6200671" y="4898199"/>
                </a:cubicBezTo>
                <a:lnTo>
                  <a:pt x="6310804" y="4893362"/>
                </a:lnTo>
                <a:cubicBezTo>
                  <a:pt x="6309068" y="4843257"/>
                  <a:pt x="6290898" y="4803198"/>
                  <a:pt x="6256296" y="4773184"/>
                </a:cubicBezTo>
                <a:cubicBezTo>
                  <a:pt x="6221693" y="4743170"/>
                  <a:pt x="6170162" y="4728163"/>
                  <a:pt x="6101701" y="4728163"/>
                </a:cubicBezTo>
                <a:close/>
                <a:moveTo>
                  <a:pt x="1288972" y="4728163"/>
                </a:moveTo>
                <a:cubicBezTo>
                  <a:pt x="1212573" y="4728163"/>
                  <a:pt x="1150933" y="4753278"/>
                  <a:pt x="1104053" y="4803507"/>
                </a:cubicBezTo>
                <a:cubicBezTo>
                  <a:pt x="1057172" y="4853737"/>
                  <a:pt x="1033731" y="4924244"/>
                  <a:pt x="1033731" y="5015029"/>
                </a:cubicBezTo>
                <a:cubicBezTo>
                  <a:pt x="1033731" y="5100854"/>
                  <a:pt x="1057048" y="5168508"/>
                  <a:pt x="1103681" y="5217994"/>
                </a:cubicBezTo>
                <a:cubicBezTo>
                  <a:pt x="1150313" y="5267479"/>
                  <a:pt x="1209845" y="5292222"/>
                  <a:pt x="1282274" y="5292222"/>
                </a:cubicBezTo>
                <a:cubicBezTo>
                  <a:pt x="1340813" y="5292222"/>
                  <a:pt x="1389121" y="5277773"/>
                  <a:pt x="1427196" y="5248876"/>
                </a:cubicBezTo>
                <a:cubicBezTo>
                  <a:pt x="1465271" y="5219978"/>
                  <a:pt x="1492494" y="5175764"/>
                  <a:pt x="1508865" y="5116233"/>
                </a:cubicBezTo>
                <a:lnTo>
                  <a:pt x="1402081" y="5082374"/>
                </a:lnTo>
                <a:cubicBezTo>
                  <a:pt x="1392903" y="5122310"/>
                  <a:pt x="1377772" y="5151579"/>
                  <a:pt x="1356688" y="5170183"/>
                </a:cubicBezTo>
                <a:cubicBezTo>
                  <a:pt x="1335604" y="5188786"/>
                  <a:pt x="1310428" y="5198088"/>
                  <a:pt x="1281158" y="5198088"/>
                </a:cubicBezTo>
                <a:cubicBezTo>
                  <a:pt x="1241471" y="5198088"/>
                  <a:pt x="1209224" y="5183453"/>
                  <a:pt x="1184420" y="5154184"/>
                </a:cubicBezTo>
                <a:cubicBezTo>
                  <a:pt x="1159615" y="5124914"/>
                  <a:pt x="1147213" y="5075801"/>
                  <a:pt x="1147213" y="5006844"/>
                </a:cubicBezTo>
                <a:cubicBezTo>
                  <a:pt x="1147213" y="4941856"/>
                  <a:pt x="1159801" y="4894851"/>
                  <a:pt x="1184978" y="4865829"/>
                </a:cubicBezTo>
                <a:cubicBezTo>
                  <a:pt x="1210155" y="4836808"/>
                  <a:pt x="1242959" y="4822297"/>
                  <a:pt x="1283390" y="4822297"/>
                </a:cubicBezTo>
                <a:cubicBezTo>
                  <a:pt x="1312660" y="4822297"/>
                  <a:pt x="1337527" y="4830483"/>
                  <a:pt x="1357991" y="4846854"/>
                </a:cubicBezTo>
                <a:cubicBezTo>
                  <a:pt x="1378454" y="4863225"/>
                  <a:pt x="1391911" y="4885549"/>
                  <a:pt x="1398360" y="4913826"/>
                </a:cubicBezTo>
                <a:lnTo>
                  <a:pt x="1507377" y="4887781"/>
                </a:lnTo>
                <a:cubicBezTo>
                  <a:pt x="1494974" y="4844125"/>
                  <a:pt x="1476371" y="4810639"/>
                  <a:pt x="1451566" y="4787322"/>
                </a:cubicBezTo>
                <a:cubicBezTo>
                  <a:pt x="1409894" y="4747883"/>
                  <a:pt x="1355696" y="4728163"/>
                  <a:pt x="1288972" y="4728163"/>
                </a:cubicBezTo>
                <a:close/>
                <a:moveTo>
                  <a:pt x="739126" y="4728163"/>
                </a:moveTo>
                <a:cubicBezTo>
                  <a:pt x="697206" y="4728163"/>
                  <a:pt x="661425" y="4734488"/>
                  <a:pt x="631784" y="4747139"/>
                </a:cubicBezTo>
                <a:cubicBezTo>
                  <a:pt x="602142" y="4759789"/>
                  <a:pt x="579446" y="4778207"/>
                  <a:pt x="563695" y="4802391"/>
                </a:cubicBezTo>
                <a:cubicBezTo>
                  <a:pt x="547944" y="4826576"/>
                  <a:pt x="540068" y="4852559"/>
                  <a:pt x="540068" y="4880340"/>
                </a:cubicBezTo>
                <a:cubicBezTo>
                  <a:pt x="540068" y="4923500"/>
                  <a:pt x="556812" y="4960087"/>
                  <a:pt x="590298" y="4990101"/>
                </a:cubicBezTo>
                <a:cubicBezTo>
                  <a:pt x="614110" y="5011433"/>
                  <a:pt x="655534" y="5029416"/>
                  <a:pt x="714569" y="5044051"/>
                </a:cubicBezTo>
                <a:cubicBezTo>
                  <a:pt x="760458" y="5055461"/>
                  <a:pt x="789852" y="5063399"/>
                  <a:pt x="802750" y="5067863"/>
                </a:cubicBezTo>
                <a:cubicBezTo>
                  <a:pt x="821601" y="5074561"/>
                  <a:pt x="834810" y="5082436"/>
                  <a:pt x="842376" y="5091490"/>
                </a:cubicBezTo>
                <a:cubicBezTo>
                  <a:pt x="849941" y="5100544"/>
                  <a:pt x="853724" y="5111520"/>
                  <a:pt x="853724" y="5124418"/>
                </a:cubicBezTo>
                <a:cubicBezTo>
                  <a:pt x="853724" y="5144510"/>
                  <a:pt x="844732" y="5162059"/>
                  <a:pt x="826749" y="5177066"/>
                </a:cubicBezTo>
                <a:cubicBezTo>
                  <a:pt x="808765" y="5192073"/>
                  <a:pt x="782038" y="5199576"/>
                  <a:pt x="746567" y="5199576"/>
                </a:cubicBezTo>
                <a:cubicBezTo>
                  <a:pt x="713081" y="5199576"/>
                  <a:pt x="686478" y="5191143"/>
                  <a:pt x="666758" y="5174275"/>
                </a:cubicBezTo>
                <a:cubicBezTo>
                  <a:pt x="647039" y="5157408"/>
                  <a:pt x="633954" y="5130991"/>
                  <a:pt x="627505" y="5095025"/>
                </a:cubicBezTo>
                <a:lnTo>
                  <a:pt x="520349" y="5105442"/>
                </a:lnTo>
                <a:cubicBezTo>
                  <a:pt x="527542" y="5166462"/>
                  <a:pt x="549618" y="5212909"/>
                  <a:pt x="586577" y="5244783"/>
                </a:cubicBezTo>
                <a:cubicBezTo>
                  <a:pt x="623536" y="5276657"/>
                  <a:pt x="676494" y="5292594"/>
                  <a:pt x="745451" y="5292594"/>
                </a:cubicBezTo>
                <a:cubicBezTo>
                  <a:pt x="792828" y="5292594"/>
                  <a:pt x="832392" y="5285959"/>
                  <a:pt x="864142" y="5272688"/>
                </a:cubicBezTo>
                <a:cubicBezTo>
                  <a:pt x="895892" y="5259418"/>
                  <a:pt x="920448" y="5239140"/>
                  <a:pt x="937812" y="5211855"/>
                </a:cubicBezTo>
                <a:cubicBezTo>
                  <a:pt x="955175" y="5184570"/>
                  <a:pt x="963856" y="5155300"/>
                  <a:pt x="963856" y="5124046"/>
                </a:cubicBezTo>
                <a:cubicBezTo>
                  <a:pt x="963856" y="5089568"/>
                  <a:pt x="956601" y="5060608"/>
                  <a:pt x="942090" y="5037168"/>
                </a:cubicBezTo>
                <a:cubicBezTo>
                  <a:pt x="927580" y="5013727"/>
                  <a:pt x="907488" y="4995248"/>
                  <a:pt x="881815" y="4981729"/>
                </a:cubicBezTo>
                <a:cubicBezTo>
                  <a:pt x="856142" y="4968211"/>
                  <a:pt x="816517" y="4955126"/>
                  <a:pt x="762939" y="4942476"/>
                </a:cubicBezTo>
                <a:cubicBezTo>
                  <a:pt x="709360" y="4929825"/>
                  <a:pt x="675626" y="4917671"/>
                  <a:pt x="661735" y="4906013"/>
                </a:cubicBezTo>
                <a:cubicBezTo>
                  <a:pt x="650821" y="4896835"/>
                  <a:pt x="645364" y="4885797"/>
                  <a:pt x="645364" y="4872899"/>
                </a:cubicBezTo>
                <a:cubicBezTo>
                  <a:pt x="645364" y="4858760"/>
                  <a:pt x="651193" y="4847474"/>
                  <a:pt x="662852" y="4839040"/>
                </a:cubicBezTo>
                <a:cubicBezTo>
                  <a:pt x="680959" y="4825894"/>
                  <a:pt x="706012" y="4819320"/>
                  <a:pt x="738010" y="4819320"/>
                </a:cubicBezTo>
                <a:cubicBezTo>
                  <a:pt x="769016" y="4819320"/>
                  <a:pt x="792270" y="4825460"/>
                  <a:pt x="807773" y="4837738"/>
                </a:cubicBezTo>
                <a:cubicBezTo>
                  <a:pt x="823276" y="4850016"/>
                  <a:pt x="833384" y="4870170"/>
                  <a:pt x="838097" y="4898199"/>
                </a:cubicBezTo>
                <a:lnTo>
                  <a:pt x="948230" y="4893362"/>
                </a:lnTo>
                <a:cubicBezTo>
                  <a:pt x="946493" y="4843257"/>
                  <a:pt x="928324" y="4803198"/>
                  <a:pt x="893721" y="4773184"/>
                </a:cubicBezTo>
                <a:cubicBezTo>
                  <a:pt x="859119" y="4743170"/>
                  <a:pt x="807587" y="4728163"/>
                  <a:pt x="739126" y="4728163"/>
                </a:cubicBezTo>
                <a:close/>
                <a:moveTo>
                  <a:pt x="6248594" y="3855063"/>
                </a:moveTo>
                <a:lnTo>
                  <a:pt x="6323752" y="4057469"/>
                </a:lnTo>
                <a:lnTo>
                  <a:pt x="6174924" y="4057469"/>
                </a:lnTo>
                <a:close/>
                <a:moveTo>
                  <a:pt x="790844" y="3812647"/>
                </a:moveTo>
                <a:cubicBezTo>
                  <a:pt x="836236" y="3812647"/>
                  <a:pt x="872637" y="3828026"/>
                  <a:pt x="900046" y="3858784"/>
                </a:cubicBezTo>
                <a:cubicBezTo>
                  <a:pt x="927456" y="3889542"/>
                  <a:pt x="941160" y="3936174"/>
                  <a:pt x="941160" y="3998682"/>
                </a:cubicBezTo>
                <a:cubicBezTo>
                  <a:pt x="941160" y="4061934"/>
                  <a:pt x="927084" y="4109373"/>
                  <a:pt x="898930" y="4140999"/>
                </a:cubicBezTo>
                <a:cubicBezTo>
                  <a:pt x="870777" y="4172625"/>
                  <a:pt x="834748" y="4188438"/>
                  <a:pt x="790844" y="4188438"/>
                </a:cubicBezTo>
                <a:cubicBezTo>
                  <a:pt x="746940" y="4188438"/>
                  <a:pt x="710725" y="4172501"/>
                  <a:pt x="682199" y="4140627"/>
                </a:cubicBezTo>
                <a:cubicBezTo>
                  <a:pt x="653674" y="4108753"/>
                  <a:pt x="639411" y="4061934"/>
                  <a:pt x="639411" y="4000171"/>
                </a:cubicBezTo>
                <a:cubicBezTo>
                  <a:pt x="639411" y="3937415"/>
                  <a:pt x="653302" y="3890472"/>
                  <a:pt x="681083" y="3859342"/>
                </a:cubicBezTo>
                <a:cubicBezTo>
                  <a:pt x="708864" y="3828212"/>
                  <a:pt x="745451" y="3812647"/>
                  <a:pt x="790844" y="3812647"/>
                </a:cubicBezTo>
                <a:close/>
                <a:moveTo>
                  <a:pt x="6561505" y="3732280"/>
                </a:moveTo>
                <a:lnTo>
                  <a:pt x="6561505" y="4273270"/>
                </a:lnTo>
                <a:lnTo>
                  <a:pt x="6945482" y="4273270"/>
                </a:lnTo>
                <a:lnTo>
                  <a:pt x="6945482" y="4181369"/>
                </a:lnTo>
                <a:lnTo>
                  <a:pt x="6671638" y="4181369"/>
                </a:lnTo>
                <a:lnTo>
                  <a:pt x="6671638" y="3732280"/>
                </a:lnTo>
                <a:close/>
                <a:moveTo>
                  <a:pt x="6191667" y="3727815"/>
                </a:moveTo>
                <a:lnTo>
                  <a:pt x="5979215" y="4273270"/>
                </a:lnTo>
                <a:lnTo>
                  <a:pt x="6096045" y="4273270"/>
                </a:lnTo>
                <a:lnTo>
                  <a:pt x="6141066" y="4149371"/>
                </a:lnTo>
                <a:lnTo>
                  <a:pt x="6359099" y="4149371"/>
                </a:lnTo>
                <a:lnTo>
                  <a:pt x="6406724" y="4273270"/>
                </a:lnTo>
                <a:lnTo>
                  <a:pt x="6526530" y="4273270"/>
                </a:lnTo>
                <a:lnTo>
                  <a:pt x="6308125" y="3727815"/>
                </a:lnTo>
                <a:close/>
                <a:moveTo>
                  <a:pt x="5269305" y="3727815"/>
                </a:moveTo>
                <a:lnTo>
                  <a:pt x="5269305" y="4273270"/>
                </a:lnTo>
                <a:lnTo>
                  <a:pt x="5379438" y="4273270"/>
                </a:lnTo>
                <a:lnTo>
                  <a:pt x="5379438" y="3727815"/>
                </a:lnTo>
                <a:close/>
                <a:moveTo>
                  <a:pt x="4214635" y="3727815"/>
                </a:moveTo>
                <a:lnTo>
                  <a:pt x="4214635" y="4018774"/>
                </a:lnTo>
                <a:cubicBezTo>
                  <a:pt x="4214635" y="4079794"/>
                  <a:pt x="4218231" y="4125930"/>
                  <a:pt x="4225425" y="4157184"/>
                </a:cubicBezTo>
                <a:cubicBezTo>
                  <a:pt x="4230386" y="4178268"/>
                  <a:pt x="4240680" y="4198422"/>
                  <a:pt x="4256306" y="4217645"/>
                </a:cubicBezTo>
                <a:cubicBezTo>
                  <a:pt x="4271933" y="4236869"/>
                  <a:pt x="4293204" y="4252496"/>
                  <a:pt x="4320116" y="4264526"/>
                </a:cubicBezTo>
                <a:cubicBezTo>
                  <a:pt x="4347029" y="4276557"/>
                  <a:pt x="4386531" y="4282572"/>
                  <a:pt x="4438621" y="4282572"/>
                </a:cubicBezTo>
                <a:cubicBezTo>
                  <a:pt x="4481781" y="4282572"/>
                  <a:pt x="4516756" y="4277053"/>
                  <a:pt x="4543545" y="4266015"/>
                </a:cubicBezTo>
                <a:cubicBezTo>
                  <a:pt x="4570334" y="4254977"/>
                  <a:pt x="4591728" y="4240156"/>
                  <a:pt x="4607727" y="4221552"/>
                </a:cubicBezTo>
                <a:cubicBezTo>
                  <a:pt x="4623726" y="4202949"/>
                  <a:pt x="4634702" y="4180129"/>
                  <a:pt x="4640655" y="4153092"/>
                </a:cubicBezTo>
                <a:cubicBezTo>
                  <a:pt x="4646608" y="4126054"/>
                  <a:pt x="4649585" y="4079794"/>
                  <a:pt x="4649585" y="4014309"/>
                </a:cubicBezTo>
                <a:lnTo>
                  <a:pt x="4649585" y="3727815"/>
                </a:lnTo>
                <a:lnTo>
                  <a:pt x="4539452" y="3727815"/>
                </a:lnTo>
                <a:lnTo>
                  <a:pt x="4539452" y="4029564"/>
                </a:lnTo>
                <a:cubicBezTo>
                  <a:pt x="4539452" y="4072724"/>
                  <a:pt x="4537840" y="4103606"/>
                  <a:pt x="4534615" y="4122209"/>
                </a:cubicBezTo>
                <a:cubicBezTo>
                  <a:pt x="4531390" y="4140813"/>
                  <a:pt x="4521841" y="4156502"/>
                  <a:pt x="4505966" y="4169277"/>
                </a:cubicBezTo>
                <a:cubicBezTo>
                  <a:pt x="4490090" y="4182051"/>
                  <a:pt x="4466526" y="4188438"/>
                  <a:pt x="4435272" y="4188438"/>
                </a:cubicBezTo>
                <a:cubicBezTo>
                  <a:pt x="4404514" y="4188438"/>
                  <a:pt x="4380268" y="4181679"/>
                  <a:pt x="4362532" y="4168160"/>
                </a:cubicBezTo>
                <a:cubicBezTo>
                  <a:pt x="4344797" y="4154642"/>
                  <a:pt x="4333573" y="4136720"/>
                  <a:pt x="4328860" y="4114396"/>
                </a:cubicBezTo>
                <a:cubicBezTo>
                  <a:pt x="4326132" y="4100506"/>
                  <a:pt x="4324767" y="4070120"/>
                  <a:pt x="4324767" y="4023239"/>
                </a:cubicBezTo>
                <a:lnTo>
                  <a:pt x="4324767" y="3727815"/>
                </a:lnTo>
                <a:close/>
                <a:moveTo>
                  <a:pt x="3575716" y="3727815"/>
                </a:moveTo>
                <a:lnTo>
                  <a:pt x="3575716" y="4273270"/>
                </a:lnTo>
                <a:lnTo>
                  <a:pt x="3678035" y="4273270"/>
                </a:lnTo>
                <a:lnTo>
                  <a:pt x="3678035" y="3843901"/>
                </a:lnTo>
                <a:lnTo>
                  <a:pt x="3785936" y="4273270"/>
                </a:lnTo>
                <a:lnTo>
                  <a:pt x="3891976" y="4273270"/>
                </a:lnTo>
                <a:lnTo>
                  <a:pt x="4000248" y="3843901"/>
                </a:lnTo>
                <a:lnTo>
                  <a:pt x="4000248" y="4273270"/>
                </a:lnTo>
                <a:lnTo>
                  <a:pt x="4102568" y="4273270"/>
                </a:lnTo>
                <a:lnTo>
                  <a:pt x="4102568" y="3727815"/>
                </a:lnTo>
                <a:lnTo>
                  <a:pt x="3937368" y="3727815"/>
                </a:lnTo>
                <a:lnTo>
                  <a:pt x="3839514" y="4099885"/>
                </a:lnTo>
                <a:lnTo>
                  <a:pt x="3740543" y="3727815"/>
                </a:lnTo>
                <a:close/>
                <a:moveTo>
                  <a:pt x="2843779" y="3727815"/>
                </a:moveTo>
                <a:lnTo>
                  <a:pt x="2843779" y="4273270"/>
                </a:lnTo>
                <a:lnTo>
                  <a:pt x="3258638" y="4273270"/>
                </a:lnTo>
                <a:lnTo>
                  <a:pt x="3258638" y="4181369"/>
                </a:lnTo>
                <a:lnTo>
                  <a:pt x="2953912" y="4181369"/>
                </a:lnTo>
                <a:lnTo>
                  <a:pt x="2953912" y="4032913"/>
                </a:lnTo>
                <a:lnTo>
                  <a:pt x="3227755" y="4032913"/>
                </a:lnTo>
                <a:lnTo>
                  <a:pt x="3227755" y="3941011"/>
                </a:lnTo>
                <a:lnTo>
                  <a:pt x="2953912" y="3941011"/>
                </a:lnTo>
                <a:lnTo>
                  <a:pt x="2953912" y="3820089"/>
                </a:lnTo>
                <a:lnTo>
                  <a:pt x="3248220" y="3820089"/>
                </a:lnTo>
                <a:lnTo>
                  <a:pt x="3248220" y="3727815"/>
                </a:lnTo>
                <a:close/>
                <a:moveTo>
                  <a:pt x="2291701" y="3727815"/>
                </a:moveTo>
                <a:lnTo>
                  <a:pt x="2291701" y="4273270"/>
                </a:lnTo>
                <a:lnTo>
                  <a:pt x="2401834" y="4273270"/>
                </a:lnTo>
                <a:lnTo>
                  <a:pt x="2401834" y="4034773"/>
                </a:lnTo>
                <a:lnTo>
                  <a:pt x="2617635" y="4034773"/>
                </a:lnTo>
                <a:lnTo>
                  <a:pt x="2617635" y="4273270"/>
                </a:lnTo>
                <a:lnTo>
                  <a:pt x="2727768" y="4273270"/>
                </a:lnTo>
                <a:lnTo>
                  <a:pt x="2727768" y="3727815"/>
                </a:lnTo>
                <a:lnTo>
                  <a:pt x="2617635" y="3727815"/>
                </a:lnTo>
                <a:lnTo>
                  <a:pt x="2617635" y="3942500"/>
                </a:lnTo>
                <a:lnTo>
                  <a:pt x="2401834" y="3942500"/>
                </a:lnTo>
                <a:lnTo>
                  <a:pt x="2401834" y="3727815"/>
                </a:lnTo>
                <a:close/>
                <a:moveTo>
                  <a:pt x="1785537" y="3727815"/>
                </a:moveTo>
                <a:lnTo>
                  <a:pt x="1785537" y="3820089"/>
                </a:lnTo>
                <a:lnTo>
                  <a:pt x="1947387" y="3820089"/>
                </a:lnTo>
                <a:lnTo>
                  <a:pt x="1947387" y="4273270"/>
                </a:lnTo>
                <a:lnTo>
                  <a:pt x="2057520" y="4273270"/>
                </a:lnTo>
                <a:lnTo>
                  <a:pt x="2057520" y="3820089"/>
                </a:lnTo>
                <a:lnTo>
                  <a:pt x="2218999" y="3820089"/>
                </a:lnTo>
                <a:lnTo>
                  <a:pt x="2218999" y="3727815"/>
                </a:lnTo>
                <a:close/>
                <a:moveTo>
                  <a:pt x="1139548" y="3727815"/>
                </a:moveTo>
                <a:lnTo>
                  <a:pt x="1139548" y="4273270"/>
                </a:lnTo>
                <a:lnTo>
                  <a:pt x="1249681" y="4273270"/>
                </a:lnTo>
                <a:lnTo>
                  <a:pt x="1249681" y="4041470"/>
                </a:lnTo>
                <a:lnTo>
                  <a:pt x="1477388" y="4041470"/>
                </a:lnTo>
                <a:lnTo>
                  <a:pt x="1477388" y="3949197"/>
                </a:lnTo>
                <a:lnTo>
                  <a:pt x="1249681" y="3949197"/>
                </a:lnTo>
                <a:lnTo>
                  <a:pt x="1249681" y="3820089"/>
                </a:lnTo>
                <a:lnTo>
                  <a:pt x="1513479" y="3820089"/>
                </a:lnTo>
                <a:lnTo>
                  <a:pt x="1513479" y="3727815"/>
                </a:lnTo>
                <a:close/>
                <a:moveTo>
                  <a:pt x="5718096" y="3718514"/>
                </a:moveTo>
                <a:cubicBezTo>
                  <a:pt x="5641698" y="3718514"/>
                  <a:pt x="5580058" y="3743628"/>
                  <a:pt x="5533177" y="3793858"/>
                </a:cubicBezTo>
                <a:cubicBezTo>
                  <a:pt x="5486296" y="3844087"/>
                  <a:pt x="5462856" y="3914594"/>
                  <a:pt x="5462856" y="4005379"/>
                </a:cubicBezTo>
                <a:cubicBezTo>
                  <a:pt x="5462856" y="4091204"/>
                  <a:pt x="5486172" y="4158858"/>
                  <a:pt x="5532805" y="4208344"/>
                </a:cubicBezTo>
                <a:cubicBezTo>
                  <a:pt x="5579438" y="4257829"/>
                  <a:pt x="5638969" y="4282572"/>
                  <a:pt x="5711399" y="4282572"/>
                </a:cubicBezTo>
                <a:cubicBezTo>
                  <a:pt x="5769938" y="4282572"/>
                  <a:pt x="5818245" y="4268123"/>
                  <a:pt x="5856320" y="4239226"/>
                </a:cubicBezTo>
                <a:cubicBezTo>
                  <a:pt x="5894396" y="4210328"/>
                  <a:pt x="5921619" y="4166114"/>
                  <a:pt x="5937990" y="4106583"/>
                </a:cubicBezTo>
                <a:lnTo>
                  <a:pt x="5831205" y="4072724"/>
                </a:lnTo>
                <a:cubicBezTo>
                  <a:pt x="5822028" y="4112660"/>
                  <a:pt x="5806897" y="4141929"/>
                  <a:pt x="5785813" y="4160533"/>
                </a:cubicBezTo>
                <a:cubicBezTo>
                  <a:pt x="5764729" y="4179136"/>
                  <a:pt x="5739552" y="4188438"/>
                  <a:pt x="5710283" y="4188438"/>
                </a:cubicBezTo>
                <a:cubicBezTo>
                  <a:pt x="5670595" y="4188438"/>
                  <a:pt x="5638349" y="4173804"/>
                  <a:pt x="5613544" y="4144534"/>
                </a:cubicBezTo>
                <a:cubicBezTo>
                  <a:pt x="5588740" y="4115264"/>
                  <a:pt x="5576337" y="4066151"/>
                  <a:pt x="5576337" y="3997194"/>
                </a:cubicBezTo>
                <a:cubicBezTo>
                  <a:pt x="5576337" y="3932206"/>
                  <a:pt x="5588925" y="3885201"/>
                  <a:pt x="5614102" y="3856180"/>
                </a:cubicBezTo>
                <a:cubicBezTo>
                  <a:pt x="5639279" y="3827158"/>
                  <a:pt x="5672083" y="3812647"/>
                  <a:pt x="5712515" y="3812647"/>
                </a:cubicBezTo>
                <a:cubicBezTo>
                  <a:pt x="5741785" y="3812647"/>
                  <a:pt x="5766651" y="3820833"/>
                  <a:pt x="5787115" y="3837204"/>
                </a:cubicBezTo>
                <a:cubicBezTo>
                  <a:pt x="5807579" y="3853575"/>
                  <a:pt x="5821036" y="3875899"/>
                  <a:pt x="5827485" y="3904177"/>
                </a:cubicBezTo>
                <a:lnTo>
                  <a:pt x="5936501" y="3878131"/>
                </a:lnTo>
                <a:cubicBezTo>
                  <a:pt x="5924099" y="3834475"/>
                  <a:pt x="5905496" y="3800989"/>
                  <a:pt x="5880691" y="3777673"/>
                </a:cubicBezTo>
                <a:cubicBezTo>
                  <a:pt x="5839019" y="3738233"/>
                  <a:pt x="5784820" y="3718514"/>
                  <a:pt x="5718096" y="3718514"/>
                </a:cubicBezTo>
                <a:close/>
                <a:moveTo>
                  <a:pt x="4958701" y="3718514"/>
                </a:moveTo>
                <a:cubicBezTo>
                  <a:pt x="4916781" y="3718514"/>
                  <a:pt x="4881000" y="3724839"/>
                  <a:pt x="4851359" y="3737489"/>
                </a:cubicBezTo>
                <a:cubicBezTo>
                  <a:pt x="4821717" y="3750140"/>
                  <a:pt x="4799020" y="3768557"/>
                  <a:pt x="4783270" y="3792742"/>
                </a:cubicBezTo>
                <a:cubicBezTo>
                  <a:pt x="4767519" y="3816926"/>
                  <a:pt x="4759643" y="3842909"/>
                  <a:pt x="4759643" y="3870690"/>
                </a:cubicBezTo>
                <a:cubicBezTo>
                  <a:pt x="4759643" y="3913850"/>
                  <a:pt x="4776386" y="3950437"/>
                  <a:pt x="4809873" y="3980451"/>
                </a:cubicBezTo>
                <a:cubicBezTo>
                  <a:pt x="4833685" y="4001783"/>
                  <a:pt x="4875109" y="4019767"/>
                  <a:pt x="4934144" y="4034401"/>
                </a:cubicBezTo>
                <a:cubicBezTo>
                  <a:pt x="4980033" y="4045811"/>
                  <a:pt x="5009426" y="4053749"/>
                  <a:pt x="5022325" y="4058214"/>
                </a:cubicBezTo>
                <a:cubicBezTo>
                  <a:pt x="5041177" y="4064911"/>
                  <a:pt x="5054385" y="4072787"/>
                  <a:pt x="5061950" y="4081840"/>
                </a:cubicBezTo>
                <a:cubicBezTo>
                  <a:pt x="5069516" y="4090894"/>
                  <a:pt x="5073299" y="4101870"/>
                  <a:pt x="5073299" y="4114768"/>
                </a:cubicBezTo>
                <a:cubicBezTo>
                  <a:pt x="5073299" y="4134860"/>
                  <a:pt x="5064307" y="4152410"/>
                  <a:pt x="5046323" y="4167416"/>
                </a:cubicBezTo>
                <a:cubicBezTo>
                  <a:pt x="5028340" y="4182423"/>
                  <a:pt x="5001613" y="4189926"/>
                  <a:pt x="4966142" y="4189926"/>
                </a:cubicBezTo>
                <a:cubicBezTo>
                  <a:pt x="4932656" y="4189926"/>
                  <a:pt x="4906053" y="4181493"/>
                  <a:pt x="4886333" y="4164626"/>
                </a:cubicBezTo>
                <a:cubicBezTo>
                  <a:pt x="4866613" y="4147758"/>
                  <a:pt x="4853529" y="4121342"/>
                  <a:pt x="4847080" y="4085375"/>
                </a:cubicBezTo>
                <a:lnTo>
                  <a:pt x="4739924" y="4095793"/>
                </a:lnTo>
                <a:cubicBezTo>
                  <a:pt x="4747117" y="4156812"/>
                  <a:pt x="4769193" y="4203259"/>
                  <a:pt x="4806152" y="4235133"/>
                </a:cubicBezTo>
                <a:cubicBezTo>
                  <a:pt x="4843111" y="4267007"/>
                  <a:pt x="4896069" y="4282944"/>
                  <a:pt x="4965026" y="4282944"/>
                </a:cubicBezTo>
                <a:cubicBezTo>
                  <a:pt x="5012403" y="4282944"/>
                  <a:pt x="5051967" y="4276309"/>
                  <a:pt x="5083716" y="4263038"/>
                </a:cubicBezTo>
                <a:cubicBezTo>
                  <a:pt x="5115467" y="4249768"/>
                  <a:pt x="5140023" y="4229490"/>
                  <a:pt x="5157386" y="4202205"/>
                </a:cubicBezTo>
                <a:cubicBezTo>
                  <a:pt x="5174750" y="4174920"/>
                  <a:pt x="5183431" y="4145650"/>
                  <a:pt x="5183431" y="4114396"/>
                </a:cubicBezTo>
                <a:cubicBezTo>
                  <a:pt x="5183431" y="4079918"/>
                  <a:pt x="5176176" y="4050958"/>
                  <a:pt x="5161665" y="4027518"/>
                </a:cubicBezTo>
                <a:cubicBezTo>
                  <a:pt x="5147154" y="4004077"/>
                  <a:pt x="5127063" y="3985598"/>
                  <a:pt x="5101390" y="3972079"/>
                </a:cubicBezTo>
                <a:cubicBezTo>
                  <a:pt x="5075717" y="3958561"/>
                  <a:pt x="5036091" y="3945476"/>
                  <a:pt x="4982513" y="3932826"/>
                </a:cubicBezTo>
                <a:cubicBezTo>
                  <a:pt x="4928935" y="3920175"/>
                  <a:pt x="4895201" y="3908021"/>
                  <a:pt x="4881310" y="3896363"/>
                </a:cubicBezTo>
                <a:cubicBezTo>
                  <a:pt x="4870396" y="3887185"/>
                  <a:pt x="4864939" y="3876147"/>
                  <a:pt x="4864939" y="3863249"/>
                </a:cubicBezTo>
                <a:cubicBezTo>
                  <a:pt x="4864939" y="3849110"/>
                  <a:pt x="4870768" y="3837824"/>
                  <a:pt x="4882426" y="3829391"/>
                </a:cubicBezTo>
                <a:cubicBezTo>
                  <a:pt x="4900534" y="3816244"/>
                  <a:pt x="4925587" y="3809671"/>
                  <a:pt x="4957585" y="3809671"/>
                </a:cubicBezTo>
                <a:cubicBezTo>
                  <a:pt x="4988591" y="3809671"/>
                  <a:pt x="5011845" y="3815810"/>
                  <a:pt x="5027348" y="3828088"/>
                </a:cubicBezTo>
                <a:cubicBezTo>
                  <a:pt x="5042851" y="3840367"/>
                  <a:pt x="5052958" y="3860520"/>
                  <a:pt x="5057672" y="3888549"/>
                </a:cubicBezTo>
                <a:lnTo>
                  <a:pt x="5167804" y="3883713"/>
                </a:lnTo>
                <a:cubicBezTo>
                  <a:pt x="5166068" y="3833607"/>
                  <a:pt x="5147899" y="3793547"/>
                  <a:pt x="5113296" y="3763534"/>
                </a:cubicBezTo>
                <a:cubicBezTo>
                  <a:pt x="5078694" y="3733520"/>
                  <a:pt x="5027162" y="3718514"/>
                  <a:pt x="4958701" y="3718514"/>
                </a:cubicBezTo>
                <a:close/>
                <a:moveTo>
                  <a:pt x="789728" y="3718514"/>
                </a:moveTo>
                <a:cubicBezTo>
                  <a:pt x="745327" y="3718514"/>
                  <a:pt x="706136" y="3725707"/>
                  <a:pt x="672153" y="3740093"/>
                </a:cubicBezTo>
                <a:cubicBezTo>
                  <a:pt x="646605" y="3750760"/>
                  <a:pt x="623102" y="3767131"/>
                  <a:pt x="601646" y="3789207"/>
                </a:cubicBezTo>
                <a:cubicBezTo>
                  <a:pt x="580190" y="3811283"/>
                  <a:pt x="563261" y="3836212"/>
                  <a:pt x="550858" y="3863993"/>
                </a:cubicBezTo>
                <a:cubicBezTo>
                  <a:pt x="534239" y="3901696"/>
                  <a:pt x="525930" y="3948329"/>
                  <a:pt x="525930" y="4003891"/>
                </a:cubicBezTo>
                <a:cubicBezTo>
                  <a:pt x="525930" y="4090708"/>
                  <a:pt x="549866" y="4158858"/>
                  <a:pt x="597739" y="4208344"/>
                </a:cubicBezTo>
                <a:cubicBezTo>
                  <a:pt x="645612" y="4257829"/>
                  <a:pt x="710105" y="4282572"/>
                  <a:pt x="791216" y="4282572"/>
                </a:cubicBezTo>
                <a:cubicBezTo>
                  <a:pt x="871335" y="4282572"/>
                  <a:pt x="935331" y="4257706"/>
                  <a:pt x="983204" y="4207972"/>
                </a:cubicBezTo>
                <a:cubicBezTo>
                  <a:pt x="1031077" y="4158238"/>
                  <a:pt x="1055014" y="4089343"/>
                  <a:pt x="1055014" y="4001287"/>
                </a:cubicBezTo>
                <a:cubicBezTo>
                  <a:pt x="1055014" y="3912486"/>
                  <a:pt x="1030891" y="3843157"/>
                  <a:pt x="982646" y="3793300"/>
                </a:cubicBezTo>
                <a:cubicBezTo>
                  <a:pt x="934401" y="3743442"/>
                  <a:pt x="870095" y="3718514"/>
                  <a:pt x="789728" y="3718514"/>
                </a:cubicBezTo>
                <a:close/>
                <a:moveTo>
                  <a:pt x="5391344" y="2854938"/>
                </a:moveTo>
                <a:lnTo>
                  <a:pt x="5466502" y="3057345"/>
                </a:lnTo>
                <a:lnTo>
                  <a:pt x="5317674" y="3057345"/>
                </a:lnTo>
                <a:close/>
                <a:moveTo>
                  <a:pt x="2610045" y="2854938"/>
                </a:moveTo>
                <a:lnTo>
                  <a:pt x="2685203" y="3057345"/>
                </a:lnTo>
                <a:lnTo>
                  <a:pt x="2536375" y="3057345"/>
                </a:lnTo>
                <a:close/>
                <a:moveTo>
                  <a:pt x="762195" y="2854938"/>
                </a:moveTo>
                <a:lnTo>
                  <a:pt x="837353" y="3057345"/>
                </a:lnTo>
                <a:lnTo>
                  <a:pt x="688525" y="3057345"/>
                </a:lnTo>
                <a:close/>
                <a:moveTo>
                  <a:pt x="3534937" y="2819964"/>
                </a:moveTo>
                <a:lnTo>
                  <a:pt x="3588143" y="2819964"/>
                </a:lnTo>
                <a:cubicBezTo>
                  <a:pt x="3627830" y="2819964"/>
                  <a:pt x="3654247" y="2821204"/>
                  <a:pt x="3667394" y="2823685"/>
                </a:cubicBezTo>
                <a:cubicBezTo>
                  <a:pt x="3685253" y="2826909"/>
                  <a:pt x="3700012" y="2834970"/>
                  <a:pt x="3711671" y="2847869"/>
                </a:cubicBezTo>
                <a:cubicBezTo>
                  <a:pt x="3723329" y="2860767"/>
                  <a:pt x="3729158" y="2877138"/>
                  <a:pt x="3729158" y="2896982"/>
                </a:cubicBezTo>
                <a:cubicBezTo>
                  <a:pt x="3729158" y="2913105"/>
                  <a:pt x="3725003" y="2927244"/>
                  <a:pt x="3716694" y="2939398"/>
                </a:cubicBezTo>
                <a:cubicBezTo>
                  <a:pt x="3708384" y="2951553"/>
                  <a:pt x="3696911" y="2960482"/>
                  <a:pt x="3682277" y="2966187"/>
                </a:cubicBezTo>
                <a:cubicBezTo>
                  <a:pt x="3667642" y="2971892"/>
                  <a:pt x="3638621" y="2974745"/>
                  <a:pt x="3595213" y="2974745"/>
                </a:cubicBezTo>
                <a:lnTo>
                  <a:pt x="3534937" y="2974745"/>
                </a:lnTo>
                <a:close/>
                <a:moveTo>
                  <a:pt x="3030112" y="2819964"/>
                </a:moveTo>
                <a:lnTo>
                  <a:pt x="3083318" y="2819964"/>
                </a:lnTo>
                <a:cubicBezTo>
                  <a:pt x="3123006" y="2819964"/>
                  <a:pt x="3149423" y="2821204"/>
                  <a:pt x="3162569" y="2823685"/>
                </a:cubicBezTo>
                <a:cubicBezTo>
                  <a:pt x="3180428" y="2826909"/>
                  <a:pt x="3195187" y="2834970"/>
                  <a:pt x="3206846" y="2847869"/>
                </a:cubicBezTo>
                <a:cubicBezTo>
                  <a:pt x="3218503" y="2860767"/>
                  <a:pt x="3224332" y="2877138"/>
                  <a:pt x="3224332" y="2896982"/>
                </a:cubicBezTo>
                <a:cubicBezTo>
                  <a:pt x="3224332" y="2913105"/>
                  <a:pt x="3220178" y="2927244"/>
                  <a:pt x="3211868" y="2939398"/>
                </a:cubicBezTo>
                <a:cubicBezTo>
                  <a:pt x="3203559" y="2951553"/>
                  <a:pt x="3192087" y="2960482"/>
                  <a:pt x="3177452" y="2966187"/>
                </a:cubicBezTo>
                <a:cubicBezTo>
                  <a:pt x="3162817" y="2971892"/>
                  <a:pt x="3133795" y="2974745"/>
                  <a:pt x="3090388" y="2974745"/>
                </a:cubicBezTo>
                <a:lnTo>
                  <a:pt x="3030112" y="2974745"/>
                </a:lnTo>
                <a:close/>
                <a:moveTo>
                  <a:pt x="1734340" y="2819964"/>
                </a:moveTo>
                <a:lnTo>
                  <a:pt x="1783825" y="2819964"/>
                </a:lnTo>
                <a:cubicBezTo>
                  <a:pt x="1828722" y="2819964"/>
                  <a:pt x="1858860" y="2821700"/>
                  <a:pt x="1874239" y="2825173"/>
                </a:cubicBezTo>
                <a:cubicBezTo>
                  <a:pt x="1894826" y="2829638"/>
                  <a:pt x="1911818" y="2838195"/>
                  <a:pt x="1925212" y="2850845"/>
                </a:cubicBezTo>
                <a:cubicBezTo>
                  <a:pt x="1938607" y="2863496"/>
                  <a:pt x="1949025" y="2881107"/>
                  <a:pt x="1956466" y="2903679"/>
                </a:cubicBezTo>
                <a:cubicBezTo>
                  <a:pt x="1963907" y="2926252"/>
                  <a:pt x="1967628" y="2958622"/>
                  <a:pt x="1967628" y="3000790"/>
                </a:cubicBezTo>
                <a:cubicBezTo>
                  <a:pt x="1967628" y="3042958"/>
                  <a:pt x="1963907" y="3076258"/>
                  <a:pt x="1956466" y="3100691"/>
                </a:cubicBezTo>
                <a:cubicBezTo>
                  <a:pt x="1949025" y="3125123"/>
                  <a:pt x="1939413" y="3142673"/>
                  <a:pt x="1927631" y="3153339"/>
                </a:cubicBezTo>
                <a:cubicBezTo>
                  <a:pt x="1915848" y="3164005"/>
                  <a:pt x="1901028" y="3171570"/>
                  <a:pt x="1883168" y="3176035"/>
                </a:cubicBezTo>
                <a:cubicBezTo>
                  <a:pt x="1869525" y="3179507"/>
                  <a:pt x="1847326" y="3181244"/>
                  <a:pt x="1816568" y="3181244"/>
                </a:cubicBezTo>
                <a:lnTo>
                  <a:pt x="1734340" y="3181244"/>
                </a:lnTo>
                <a:close/>
                <a:moveTo>
                  <a:pt x="6601093" y="2812522"/>
                </a:moveTo>
                <a:cubicBezTo>
                  <a:pt x="6646486" y="2812522"/>
                  <a:pt x="6682887" y="2827901"/>
                  <a:pt x="6710296" y="2858659"/>
                </a:cubicBezTo>
                <a:cubicBezTo>
                  <a:pt x="6737705" y="2889417"/>
                  <a:pt x="6751410" y="2936050"/>
                  <a:pt x="6751410" y="2998557"/>
                </a:cubicBezTo>
                <a:cubicBezTo>
                  <a:pt x="6751410" y="3061809"/>
                  <a:pt x="6737333" y="3109248"/>
                  <a:pt x="6709180" y="3140874"/>
                </a:cubicBezTo>
                <a:cubicBezTo>
                  <a:pt x="6681027" y="3172500"/>
                  <a:pt x="6644998" y="3188313"/>
                  <a:pt x="6601093" y="3188313"/>
                </a:cubicBezTo>
                <a:cubicBezTo>
                  <a:pt x="6557189" y="3188313"/>
                  <a:pt x="6520974" y="3172376"/>
                  <a:pt x="6492449" y="3140502"/>
                </a:cubicBezTo>
                <a:cubicBezTo>
                  <a:pt x="6463923" y="3108628"/>
                  <a:pt x="6449661" y="3061809"/>
                  <a:pt x="6449661" y="3000046"/>
                </a:cubicBezTo>
                <a:cubicBezTo>
                  <a:pt x="6449661" y="2937290"/>
                  <a:pt x="6463551" y="2890347"/>
                  <a:pt x="6491333" y="2859217"/>
                </a:cubicBezTo>
                <a:cubicBezTo>
                  <a:pt x="6519114" y="2828087"/>
                  <a:pt x="6555701" y="2812522"/>
                  <a:pt x="6601093" y="2812522"/>
                </a:cubicBezTo>
                <a:close/>
                <a:moveTo>
                  <a:pt x="3932606" y="2732155"/>
                </a:moveTo>
                <a:lnTo>
                  <a:pt x="3932606" y="3273145"/>
                </a:lnTo>
                <a:lnTo>
                  <a:pt x="4316582" y="3273145"/>
                </a:lnTo>
                <a:lnTo>
                  <a:pt x="4316582" y="3181244"/>
                </a:lnTo>
                <a:lnTo>
                  <a:pt x="4042739" y="3181244"/>
                </a:lnTo>
                <a:lnTo>
                  <a:pt x="4042739" y="2732155"/>
                </a:lnTo>
                <a:close/>
                <a:moveTo>
                  <a:pt x="6950170" y="2727690"/>
                </a:moveTo>
                <a:lnTo>
                  <a:pt x="6950170" y="3273145"/>
                </a:lnTo>
                <a:lnTo>
                  <a:pt x="7052489" y="3273145"/>
                </a:lnTo>
                <a:lnTo>
                  <a:pt x="7052489" y="2917446"/>
                </a:lnTo>
                <a:lnTo>
                  <a:pt x="7272383" y="3273145"/>
                </a:lnTo>
                <a:lnTo>
                  <a:pt x="7382887" y="3273145"/>
                </a:lnTo>
                <a:lnTo>
                  <a:pt x="7382887" y="2727690"/>
                </a:lnTo>
                <a:lnTo>
                  <a:pt x="7280568" y="2727690"/>
                </a:lnTo>
                <a:lnTo>
                  <a:pt x="7280568" y="3091947"/>
                </a:lnTo>
                <a:lnTo>
                  <a:pt x="7057326" y="2727690"/>
                </a:lnTo>
                <a:close/>
                <a:moveTo>
                  <a:pt x="6136080" y="2727690"/>
                </a:moveTo>
                <a:lnTo>
                  <a:pt x="6136080" y="3273145"/>
                </a:lnTo>
                <a:lnTo>
                  <a:pt x="6246213" y="3273145"/>
                </a:lnTo>
                <a:lnTo>
                  <a:pt x="6246213" y="2727690"/>
                </a:lnTo>
                <a:close/>
                <a:moveTo>
                  <a:pt x="5633636" y="2727690"/>
                </a:moveTo>
                <a:lnTo>
                  <a:pt x="5633636" y="2819964"/>
                </a:lnTo>
                <a:lnTo>
                  <a:pt x="5795487" y="2819964"/>
                </a:lnTo>
                <a:lnTo>
                  <a:pt x="5795487" y="3273145"/>
                </a:lnTo>
                <a:lnTo>
                  <a:pt x="5905620" y="3273145"/>
                </a:lnTo>
                <a:lnTo>
                  <a:pt x="5905620" y="2819964"/>
                </a:lnTo>
                <a:lnTo>
                  <a:pt x="6067098" y="2819964"/>
                </a:lnTo>
                <a:lnTo>
                  <a:pt x="6067098" y="2727690"/>
                </a:lnTo>
                <a:close/>
                <a:moveTo>
                  <a:pt x="5334417" y="2727690"/>
                </a:moveTo>
                <a:lnTo>
                  <a:pt x="5121965" y="3273145"/>
                </a:lnTo>
                <a:lnTo>
                  <a:pt x="5238795" y="3273145"/>
                </a:lnTo>
                <a:lnTo>
                  <a:pt x="5283816" y="3149246"/>
                </a:lnTo>
                <a:lnTo>
                  <a:pt x="5501849" y="3149246"/>
                </a:lnTo>
                <a:lnTo>
                  <a:pt x="5549474" y="3273145"/>
                </a:lnTo>
                <a:lnTo>
                  <a:pt x="5669280" y="3273145"/>
                </a:lnTo>
                <a:lnTo>
                  <a:pt x="5450875" y="2727690"/>
                </a:lnTo>
                <a:close/>
                <a:moveTo>
                  <a:pt x="4402530" y="2727690"/>
                </a:moveTo>
                <a:lnTo>
                  <a:pt x="4402530" y="3273145"/>
                </a:lnTo>
                <a:lnTo>
                  <a:pt x="4512663" y="3273145"/>
                </a:lnTo>
                <a:lnTo>
                  <a:pt x="4512663" y="2727690"/>
                </a:lnTo>
                <a:close/>
                <a:moveTo>
                  <a:pt x="3424804" y="2727690"/>
                </a:moveTo>
                <a:lnTo>
                  <a:pt x="3424804" y="3273145"/>
                </a:lnTo>
                <a:lnTo>
                  <a:pt x="3534937" y="3273145"/>
                </a:lnTo>
                <a:lnTo>
                  <a:pt x="3534937" y="3067391"/>
                </a:lnTo>
                <a:lnTo>
                  <a:pt x="3606747" y="3067391"/>
                </a:lnTo>
                <a:cubicBezTo>
                  <a:pt x="3656604" y="3067391"/>
                  <a:pt x="3694679" y="3064786"/>
                  <a:pt x="3720972" y="3059577"/>
                </a:cubicBezTo>
                <a:cubicBezTo>
                  <a:pt x="3740320" y="3055360"/>
                  <a:pt x="3759358" y="3046741"/>
                  <a:pt x="3778085" y="3033718"/>
                </a:cubicBezTo>
                <a:cubicBezTo>
                  <a:pt x="3796812" y="3020696"/>
                  <a:pt x="3812253" y="3002774"/>
                  <a:pt x="3824408" y="2979954"/>
                </a:cubicBezTo>
                <a:cubicBezTo>
                  <a:pt x="3836562" y="2957134"/>
                  <a:pt x="3842640" y="2928980"/>
                  <a:pt x="3842640" y="2895494"/>
                </a:cubicBezTo>
                <a:cubicBezTo>
                  <a:pt x="3842640" y="2852086"/>
                  <a:pt x="3832098" y="2816677"/>
                  <a:pt x="3811013" y="2789268"/>
                </a:cubicBezTo>
                <a:cubicBezTo>
                  <a:pt x="3789929" y="2761859"/>
                  <a:pt x="3763760" y="2744061"/>
                  <a:pt x="3732507" y="2735876"/>
                </a:cubicBezTo>
                <a:cubicBezTo>
                  <a:pt x="3712166" y="2730419"/>
                  <a:pt x="3668510" y="2727690"/>
                  <a:pt x="3601538" y="2727690"/>
                </a:cubicBezTo>
                <a:close/>
                <a:moveTo>
                  <a:pt x="2919979" y="2727690"/>
                </a:moveTo>
                <a:lnTo>
                  <a:pt x="2919979" y="3273145"/>
                </a:lnTo>
                <a:lnTo>
                  <a:pt x="3030112" y="3273145"/>
                </a:lnTo>
                <a:lnTo>
                  <a:pt x="3030112" y="3067391"/>
                </a:lnTo>
                <a:lnTo>
                  <a:pt x="3101922" y="3067391"/>
                </a:lnTo>
                <a:cubicBezTo>
                  <a:pt x="3151779" y="3067391"/>
                  <a:pt x="3189854" y="3064786"/>
                  <a:pt x="3216147" y="3059577"/>
                </a:cubicBezTo>
                <a:cubicBezTo>
                  <a:pt x="3235495" y="3055360"/>
                  <a:pt x="3254533" y="3046741"/>
                  <a:pt x="3273260" y="3033718"/>
                </a:cubicBezTo>
                <a:cubicBezTo>
                  <a:pt x="3291988" y="3020696"/>
                  <a:pt x="3307428" y="3002774"/>
                  <a:pt x="3319583" y="2979954"/>
                </a:cubicBezTo>
                <a:cubicBezTo>
                  <a:pt x="3331737" y="2957134"/>
                  <a:pt x="3337814" y="2928980"/>
                  <a:pt x="3337814" y="2895494"/>
                </a:cubicBezTo>
                <a:cubicBezTo>
                  <a:pt x="3337814" y="2852086"/>
                  <a:pt x="3327272" y="2816677"/>
                  <a:pt x="3306188" y="2789268"/>
                </a:cubicBezTo>
                <a:cubicBezTo>
                  <a:pt x="3285104" y="2761859"/>
                  <a:pt x="3258935" y="2744061"/>
                  <a:pt x="3227681" y="2735876"/>
                </a:cubicBezTo>
                <a:cubicBezTo>
                  <a:pt x="3207342" y="2730419"/>
                  <a:pt x="3163685" y="2727690"/>
                  <a:pt x="3096713" y="2727690"/>
                </a:cubicBezTo>
                <a:close/>
                <a:moveTo>
                  <a:pt x="2553118" y="2727690"/>
                </a:moveTo>
                <a:lnTo>
                  <a:pt x="2340666" y="3273145"/>
                </a:lnTo>
                <a:lnTo>
                  <a:pt x="2457496" y="3273145"/>
                </a:lnTo>
                <a:lnTo>
                  <a:pt x="2502516" y="3149246"/>
                </a:lnTo>
                <a:lnTo>
                  <a:pt x="2720549" y="3149246"/>
                </a:lnTo>
                <a:lnTo>
                  <a:pt x="2768175" y="3273145"/>
                </a:lnTo>
                <a:lnTo>
                  <a:pt x="2887981" y="3273145"/>
                </a:lnTo>
                <a:lnTo>
                  <a:pt x="2669576" y="2727690"/>
                </a:lnTo>
                <a:close/>
                <a:moveTo>
                  <a:pt x="1624207" y="2727690"/>
                </a:moveTo>
                <a:lnTo>
                  <a:pt x="1624207" y="3273145"/>
                </a:lnTo>
                <a:lnTo>
                  <a:pt x="1831450" y="3273145"/>
                </a:lnTo>
                <a:cubicBezTo>
                  <a:pt x="1872130" y="3273145"/>
                  <a:pt x="1904624" y="3269301"/>
                  <a:pt x="1928933" y="3261611"/>
                </a:cubicBezTo>
                <a:cubicBezTo>
                  <a:pt x="1961427" y="3251193"/>
                  <a:pt x="1987224" y="3236682"/>
                  <a:pt x="2006323" y="3218079"/>
                </a:cubicBezTo>
                <a:cubicBezTo>
                  <a:pt x="2031624" y="3193522"/>
                  <a:pt x="2051096" y="3161400"/>
                  <a:pt x="2064738" y="3121713"/>
                </a:cubicBezTo>
                <a:cubicBezTo>
                  <a:pt x="2075901" y="3089218"/>
                  <a:pt x="2081482" y="3050523"/>
                  <a:pt x="2081482" y="3005627"/>
                </a:cubicBezTo>
                <a:cubicBezTo>
                  <a:pt x="2081482" y="2954529"/>
                  <a:pt x="2075529" y="2911555"/>
                  <a:pt x="2063622" y="2876704"/>
                </a:cubicBezTo>
                <a:cubicBezTo>
                  <a:pt x="2051716" y="2841854"/>
                  <a:pt x="2034353" y="2812398"/>
                  <a:pt x="2011532" y="2788338"/>
                </a:cubicBezTo>
                <a:cubicBezTo>
                  <a:pt x="1988712" y="2764277"/>
                  <a:pt x="1961303" y="2747534"/>
                  <a:pt x="1929305" y="2738108"/>
                </a:cubicBezTo>
                <a:cubicBezTo>
                  <a:pt x="1905492" y="2731163"/>
                  <a:pt x="1870890" y="2727690"/>
                  <a:pt x="1825497" y="2727690"/>
                </a:cubicBezTo>
                <a:close/>
                <a:moveTo>
                  <a:pt x="1073245" y="2727690"/>
                </a:moveTo>
                <a:lnTo>
                  <a:pt x="1073245" y="3273145"/>
                </a:lnTo>
                <a:lnTo>
                  <a:pt x="1175565" y="3273145"/>
                </a:lnTo>
                <a:lnTo>
                  <a:pt x="1175565" y="2917446"/>
                </a:lnTo>
                <a:lnTo>
                  <a:pt x="1395458" y="3273145"/>
                </a:lnTo>
                <a:lnTo>
                  <a:pt x="1505963" y="3273145"/>
                </a:lnTo>
                <a:lnTo>
                  <a:pt x="1505963" y="2727690"/>
                </a:lnTo>
                <a:lnTo>
                  <a:pt x="1403644" y="2727690"/>
                </a:lnTo>
                <a:lnTo>
                  <a:pt x="1403644" y="3091947"/>
                </a:lnTo>
                <a:lnTo>
                  <a:pt x="1180402" y="2727690"/>
                </a:lnTo>
                <a:close/>
                <a:moveTo>
                  <a:pt x="705268" y="2727690"/>
                </a:moveTo>
                <a:lnTo>
                  <a:pt x="492816" y="3273145"/>
                </a:lnTo>
                <a:lnTo>
                  <a:pt x="609646" y="3273145"/>
                </a:lnTo>
                <a:lnTo>
                  <a:pt x="654666" y="3149246"/>
                </a:lnTo>
                <a:lnTo>
                  <a:pt x="872699" y="3149246"/>
                </a:lnTo>
                <a:lnTo>
                  <a:pt x="920325" y="3273145"/>
                </a:lnTo>
                <a:lnTo>
                  <a:pt x="1040131" y="3273145"/>
                </a:lnTo>
                <a:lnTo>
                  <a:pt x="821726" y="2727690"/>
                </a:lnTo>
                <a:close/>
                <a:moveTo>
                  <a:pt x="6599977" y="2718389"/>
                </a:moveTo>
                <a:cubicBezTo>
                  <a:pt x="6555577" y="2718389"/>
                  <a:pt x="6516385" y="2725582"/>
                  <a:pt x="6482403" y="2739969"/>
                </a:cubicBezTo>
                <a:cubicBezTo>
                  <a:pt x="6456854" y="2750635"/>
                  <a:pt x="6433352" y="2767006"/>
                  <a:pt x="6411896" y="2789082"/>
                </a:cubicBezTo>
                <a:cubicBezTo>
                  <a:pt x="6390439" y="2811158"/>
                  <a:pt x="6373510" y="2836087"/>
                  <a:pt x="6361108" y="2863868"/>
                </a:cubicBezTo>
                <a:cubicBezTo>
                  <a:pt x="6344489" y="2901571"/>
                  <a:pt x="6336179" y="2948204"/>
                  <a:pt x="6336179" y="3003766"/>
                </a:cubicBezTo>
                <a:cubicBezTo>
                  <a:pt x="6336179" y="3090583"/>
                  <a:pt x="6360116" y="3158734"/>
                  <a:pt x="6407989" y="3208219"/>
                </a:cubicBezTo>
                <a:cubicBezTo>
                  <a:pt x="6455862" y="3257704"/>
                  <a:pt x="6520354" y="3282447"/>
                  <a:pt x="6601465" y="3282447"/>
                </a:cubicBezTo>
                <a:cubicBezTo>
                  <a:pt x="6681585" y="3282447"/>
                  <a:pt x="6745581" y="3257580"/>
                  <a:pt x="6793454" y="3207847"/>
                </a:cubicBezTo>
                <a:cubicBezTo>
                  <a:pt x="6841326" y="3158114"/>
                  <a:pt x="6865263" y="3089218"/>
                  <a:pt x="6865263" y="3001162"/>
                </a:cubicBezTo>
                <a:cubicBezTo>
                  <a:pt x="6865263" y="2912361"/>
                  <a:pt x="6841140" y="2843032"/>
                  <a:pt x="6792896" y="2793175"/>
                </a:cubicBezTo>
                <a:cubicBezTo>
                  <a:pt x="6744651" y="2743317"/>
                  <a:pt x="6680344" y="2718389"/>
                  <a:pt x="6599977" y="2718389"/>
                </a:cubicBezTo>
                <a:close/>
                <a:moveTo>
                  <a:pt x="4851321" y="2718389"/>
                </a:moveTo>
                <a:cubicBezTo>
                  <a:pt x="4774923" y="2718389"/>
                  <a:pt x="4713283" y="2743503"/>
                  <a:pt x="4666402" y="2793733"/>
                </a:cubicBezTo>
                <a:cubicBezTo>
                  <a:pt x="4619522" y="2843962"/>
                  <a:pt x="4596081" y="2914470"/>
                  <a:pt x="4596081" y="3005255"/>
                </a:cubicBezTo>
                <a:cubicBezTo>
                  <a:pt x="4596081" y="3091079"/>
                  <a:pt x="4619398" y="3158734"/>
                  <a:pt x="4666030" y="3208219"/>
                </a:cubicBezTo>
                <a:cubicBezTo>
                  <a:pt x="4712663" y="3257704"/>
                  <a:pt x="4772194" y="3282447"/>
                  <a:pt x="4844624" y="3282447"/>
                </a:cubicBezTo>
                <a:cubicBezTo>
                  <a:pt x="4903163" y="3282447"/>
                  <a:pt x="4951470" y="3267998"/>
                  <a:pt x="4989545" y="3239101"/>
                </a:cubicBezTo>
                <a:cubicBezTo>
                  <a:pt x="5027620" y="3210204"/>
                  <a:pt x="5054844" y="3165989"/>
                  <a:pt x="5071215" y="3106458"/>
                </a:cubicBezTo>
                <a:lnTo>
                  <a:pt x="4964431" y="3072599"/>
                </a:lnTo>
                <a:cubicBezTo>
                  <a:pt x="4955253" y="3112535"/>
                  <a:pt x="4940122" y="3141805"/>
                  <a:pt x="4919038" y="3160408"/>
                </a:cubicBezTo>
                <a:cubicBezTo>
                  <a:pt x="4897954" y="3179012"/>
                  <a:pt x="4872778" y="3188313"/>
                  <a:pt x="4843508" y="3188313"/>
                </a:cubicBezTo>
                <a:cubicBezTo>
                  <a:pt x="4803820" y="3188313"/>
                  <a:pt x="4771574" y="3173678"/>
                  <a:pt x="4746770" y="3144409"/>
                </a:cubicBezTo>
                <a:cubicBezTo>
                  <a:pt x="4721965" y="3115139"/>
                  <a:pt x="4709563" y="3066026"/>
                  <a:pt x="4709563" y="2997069"/>
                </a:cubicBezTo>
                <a:cubicBezTo>
                  <a:pt x="4709563" y="2932081"/>
                  <a:pt x="4722151" y="2885076"/>
                  <a:pt x="4747328" y="2856055"/>
                </a:cubicBezTo>
                <a:cubicBezTo>
                  <a:pt x="4772504" y="2827033"/>
                  <a:pt x="4805308" y="2812522"/>
                  <a:pt x="4845740" y="2812522"/>
                </a:cubicBezTo>
                <a:cubicBezTo>
                  <a:pt x="4875010" y="2812522"/>
                  <a:pt x="4899877" y="2820708"/>
                  <a:pt x="4920340" y="2837079"/>
                </a:cubicBezTo>
                <a:cubicBezTo>
                  <a:pt x="4940804" y="2853450"/>
                  <a:pt x="4954261" y="2875774"/>
                  <a:pt x="4960710" y="2904052"/>
                </a:cubicBezTo>
                <a:lnTo>
                  <a:pt x="5069727" y="2878007"/>
                </a:lnTo>
                <a:cubicBezTo>
                  <a:pt x="5057324" y="2834350"/>
                  <a:pt x="5038721" y="2800864"/>
                  <a:pt x="5013916" y="2777548"/>
                </a:cubicBezTo>
                <a:cubicBezTo>
                  <a:pt x="4972244" y="2738108"/>
                  <a:pt x="4918046" y="2718389"/>
                  <a:pt x="4851321" y="2718389"/>
                </a:cubicBezTo>
                <a:close/>
                <a:moveTo>
                  <a:pt x="5535186" y="1810314"/>
                </a:moveTo>
                <a:lnTo>
                  <a:pt x="5588392" y="1810314"/>
                </a:lnTo>
                <a:cubicBezTo>
                  <a:pt x="5628079" y="1810314"/>
                  <a:pt x="5654497" y="1811554"/>
                  <a:pt x="5667643" y="1814034"/>
                </a:cubicBezTo>
                <a:cubicBezTo>
                  <a:pt x="5685503" y="1817259"/>
                  <a:pt x="5700262" y="1825321"/>
                  <a:pt x="5711920" y="1838219"/>
                </a:cubicBezTo>
                <a:cubicBezTo>
                  <a:pt x="5723578" y="1851117"/>
                  <a:pt x="5729407" y="1867489"/>
                  <a:pt x="5729407" y="1887332"/>
                </a:cubicBezTo>
                <a:cubicBezTo>
                  <a:pt x="5729407" y="1903455"/>
                  <a:pt x="5725252" y="1917594"/>
                  <a:pt x="5716943" y="1929748"/>
                </a:cubicBezTo>
                <a:cubicBezTo>
                  <a:pt x="5708633" y="1941903"/>
                  <a:pt x="5697161" y="1950832"/>
                  <a:pt x="5682526" y="1956537"/>
                </a:cubicBezTo>
                <a:cubicBezTo>
                  <a:pt x="5667891" y="1962242"/>
                  <a:pt x="5638870" y="1965095"/>
                  <a:pt x="5595462" y="1965095"/>
                </a:cubicBezTo>
                <a:lnTo>
                  <a:pt x="5535186" y="1965095"/>
                </a:lnTo>
                <a:close/>
                <a:moveTo>
                  <a:pt x="2410615" y="1810314"/>
                </a:moveTo>
                <a:lnTo>
                  <a:pt x="2460100" y="1810314"/>
                </a:lnTo>
                <a:cubicBezTo>
                  <a:pt x="2504997" y="1810314"/>
                  <a:pt x="2535134" y="1812050"/>
                  <a:pt x="2550513" y="1815523"/>
                </a:cubicBezTo>
                <a:cubicBezTo>
                  <a:pt x="2571101" y="1819988"/>
                  <a:pt x="2588093" y="1828545"/>
                  <a:pt x="2601487" y="1841196"/>
                </a:cubicBezTo>
                <a:cubicBezTo>
                  <a:pt x="2614882" y="1853846"/>
                  <a:pt x="2625300" y="1871457"/>
                  <a:pt x="2632741" y="1894029"/>
                </a:cubicBezTo>
                <a:cubicBezTo>
                  <a:pt x="2640183" y="1916602"/>
                  <a:pt x="2643903" y="1948972"/>
                  <a:pt x="2643903" y="1991140"/>
                </a:cubicBezTo>
                <a:cubicBezTo>
                  <a:pt x="2643903" y="2033308"/>
                  <a:pt x="2640183" y="2066608"/>
                  <a:pt x="2632741" y="2091041"/>
                </a:cubicBezTo>
                <a:cubicBezTo>
                  <a:pt x="2625300" y="2115473"/>
                  <a:pt x="2615687" y="2133023"/>
                  <a:pt x="2603905" y="2143689"/>
                </a:cubicBezTo>
                <a:cubicBezTo>
                  <a:pt x="2592123" y="2154355"/>
                  <a:pt x="2577303" y="2161920"/>
                  <a:pt x="2559443" y="2166385"/>
                </a:cubicBezTo>
                <a:cubicBezTo>
                  <a:pt x="2545801" y="2169858"/>
                  <a:pt x="2523601" y="2171594"/>
                  <a:pt x="2492842" y="2171594"/>
                </a:cubicBezTo>
                <a:lnTo>
                  <a:pt x="2410615" y="2171594"/>
                </a:lnTo>
                <a:close/>
                <a:moveTo>
                  <a:pt x="5077094" y="1802872"/>
                </a:moveTo>
                <a:cubicBezTo>
                  <a:pt x="5122486" y="1802872"/>
                  <a:pt x="5158887" y="1818251"/>
                  <a:pt x="5186296" y="1849009"/>
                </a:cubicBezTo>
                <a:cubicBezTo>
                  <a:pt x="5213706" y="1879767"/>
                  <a:pt x="5227410" y="1926400"/>
                  <a:pt x="5227410" y="1988907"/>
                </a:cubicBezTo>
                <a:cubicBezTo>
                  <a:pt x="5227410" y="2052159"/>
                  <a:pt x="5213334" y="2099598"/>
                  <a:pt x="5185180" y="2131224"/>
                </a:cubicBezTo>
                <a:cubicBezTo>
                  <a:pt x="5157027" y="2162850"/>
                  <a:pt x="5120998" y="2178663"/>
                  <a:pt x="5077094" y="2178663"/>
                </a:cubicBezTo>
                <a:cubicBezTo>
                  <a:pt x="5033189" y="2178663"/>
                  <a:pt x="4996975" y="2162726"/>
                  <a:pt x="4968449" y="2130852"/>
                </a:cubicBezTo>
                <a:cubicBezTo>
                  <a:pt x="4939924" y="2098978"/>
                  <a:pt x="4925661" y="2052159"/>
                  <a:pt x="4925661" y="1990396"/>
                </a:cubicBezTo>
                <a:cubicBezTo>
                  <a:pt x="4925661" y="1927640"/>
                  <a:pt x="4939551" y="1880697"/>
                  <a:pt x="4967333" y="1849567"/>
                </a:cubicBezTo>
                <a:cubicBezTo>
                  <a:pt x="4995114" y="1818437"/>
                  <a:pt x="5031701" y="1802872"/>
                  <a:pt x="5077094" y="1802872"/>
                </a:cubicBezTo>
                <a:close/>
                <a:moveTo>
                  <a:pt x="4370755" y="1722505"/>
                </a:moveTo>
                <a:lnTo>
                  <a:pt x="4370755" y="2263495"/>
                </a:lnTo>
                <a:lnTo>
                  <a:pt x="4754732" y="2263495"/>
                </a:lnTo>
                <a:lnTo>
                  <a:pt x="4754732" y="2171594"/>
                </a:lnTo>
                <a:lnTo>
                  <a:pt x="4480888" y="2171594"/>
                </a:lnTo>
                <a:lnTo>
                  <a:pt x="4480888" y="1722505"/>
                </a:lnTo>
                <a:close/>
                <a:moveTo>
                  <a:pt x="7586261" y="1718040"/>
                </a:moveTo>
                <a:lnTo>
                  <a:pt x="7586261" y="1810314"/>
                </a:lnTo>
                <a:lnTo>
                  <a:pt x="7748112" y="1810314"/>
                </a:lnTo>
                <a:lnTo>
                  <a:pt x="7748112" y="2263495"/>
                </a:lnTo>
                <a:lnTo>
                  <a:pt x="7858245" y="2263495"/>
                </a:lnTo>
                <a:lnTo>
                  <a:pt x="7858245" y="1810314"/>
                </a:lnTo>
                <a:lnTo>
                  <a:pt x="8019723" y="1810314"/>
                </a:lnTo>
                <a:lnTo>
                  <a:pt x="8019723" y="1718040"/>
                </a:lnTo>
                <a:close/>
                <a:moveTo>
                  <a:pt x="7073995" y="1718040"/>
                </a:moveTo>
                <a:lnTo>
                  <a:pt x="7073995" y="2263495"/>
                </a:lnTo>
                <a:lnTo>
                  <a:pt x="7176314" y="2263495"/>
                </a:lnTo>
                <a:lnTo>
                  <a:pt x="7176314" y="1907796"/>
                </a:lnTo>
                <a:lnTo>
                  <a:pt x="7396208" y="2263495"/>
                </a:lnTo>
                <a:lnTo>
                  <a:pt x="7506712" y="2263495"/>
                </a:lnTo>
                <a:lnTo>
                  <a:pt x="7506712" y="1718040"/>
                </a:lnTo>
                <a:lnTo>
                  <a:pt x="7404393" y="1718040"/>
                </a:lnTo>
                <a:lnTo>
                  <a:pt x="7404393" y="2082297"/>
                </a:lnTo>
                <a:lnTo>
                  <a:pt x="7181151" y="1718040"/>
                </a:lnTo>
                <a:close/>
                <a:moveTo>
                  <a:pt x="6568053" y="1718040"/>
                </a:moveTo>
                <a:lnTo>
                  <a:pt x="6568053" y="2263495"/>
                </a:lnTo>
                <a:lnTo>
                  <a:pt x="6982912" y="2263495"/>
                </a:lnTo>
                <a:lnTo>
                  <a:pt x="6982912" y="2171594"/>
                </a:lnTo>
                <a:lnTo>
                  <a:pt x="6678186" y="2171594"/>
                </a:lnTo>
                <a:lnTo>
                  <a:pt x="6678186" y="2023138"/>
                </a:lnTo>
                <a:lnTo>
                  <a:pt x="6952030" y="2023138"/>
                </a:lnTo>
                <a:lnTo>
                  <a:pt x="6952030" y="1931237"/>
                </a:lnTo>
                <a:lnTo>
                  <a:pt x="6678186" y="1931237"/>
                </a:lnTo>
                <a:lnTo>
                  <a:pt x="6678186" y="1810314"/>
                </a:lnTo>
                <a:lnTo>
                  <a:pt x="6972494" y="1810314"/>
                </a:lnTo>
                <a:lnTo>
                  <a:pt x="6972494" y="1718040"/>
                </a:lnTo>
                <a:close/>
                <a:moveTo>
                  <a:pt x="5928390" y="1718040"/>
                </a:moveTo>
                <a:lnTo>
                  <a:pt x="5928390" y="2263495"/>
                </a:lnTo>
                <a:lnTo>
                  <a:pt x="6030710" y="2263495"/>
                </a:lnTo>
                <a:lnTo>
                  <a:pt x="6030710" y="1834126"/>
                </a:lnTo>
                <a:lnTo>
                  <a:pt x="6138610" y="2263495"/>
                </a:lnTo>
                <a:lnTo>
                  <a:pt x="6244650" y="2263495"/>
                </a:lnTo>
                <a:lnTo>
                  <a:pt x="6352922" y="1834126"/>
                </a:lnTo>
                <a:lnTo>
                  <a:pt x="6352922" y="2263495"/>
                </a:lnTo>
                <a:lnTo>
                  <a:pt x="6455242" y="2263495"/>
                </a:lnTo>
                <a:lnTo>
                  <a:pt x="6455242" y="1718040"/>
                </a:lnTo>
                <a:lnTo>
                  <a:pt x="6290043" y="1718040"/>
                </a:lnTo>
                <a:lnTo>
                  <a:pt x="6192188" y="2090111"/>
                </a:lnTo>
                <a:lnTo>
                  <a:pt x="6093217" y="1718040"/>
                </a:lnTo>
                <a:close/>
                <a:moveTo>
                  <a:pt x="5425053" y="1718040"/>
                </a:moveTo>
                <a:lnTo>
                  <a:pt x="5425053" y="2263495"/>
                </a:lnTo>
                <a:lnTo>
                  <a:pt x="5535186" y="2263495"/>
                </a:lnTo>
                <a:lnTo>
                  <a:pt x="5535186" y="2057741"/>
                </a:lnTo>
                <a:lnTo>
                  <a:pt x="5606996" y="2057741"/>
                </a:lnTo>
                <a:cubicBezTo>
                  <a:pt x="5656853" y="2057741"/>
                  <a:pt x="5694928" y="2055136"/>
                  <a:pt x="5721221" y="2049927"/>
                </a:cubicBezTo>
                <a:cubicBezTo>
                  <a:pt x="5740569" y="2045710"/>
                  <a:pt x="5759607" y="2037091"/>
                  <a:pt x="5778334" y="2024068"/>
                </a:cubicBezTo>
                <a:cubicBezTo>
                  <a:pt x="5797062" y="2011046"/>
                  <a:pt x="5812503" y="1993124"/>
                  <a:pt x="5824657" y="1970304"/>
                </a:cubicBezTo>
                <a:cubicBezTo>
                  <a:pt x="5836811" y="1947484"/>
                  <a:pt x="5842888" y="1919330"/>
                  <a:pt x="5842888" y="1885844"/>
                </a:cubicBezTo>
                <a:cubicBezTo>
                  <a:pt x="5842888" y="1842436"/>
                  <a:pt x="5832347" y="1807027"/>
                  <a:pt x="5811262" y="1779618"/>
                </a:cubicBezTo>
                <a:cubicBezTo>
                  <a:pt x="5790178" y="1752209"/>
                  <a:pt x="5764010" y="1734411"/>
                  <a:pt x="5732756" y="1726226"/>
                </a:cubicBezTo>
                <a:cubicBezTo>
                  <a:pt x="5712416" y="1720769"/>
                  <a:pt x="5668760" y="1718040"/>
                  <a:pt x="5601787" y="1718040"/>
                </a:cubicBezTo>
                <a:close/>
                <a:moveTo>
                  <a:pt x="3862954" y="1718040"/>
                </a:moveTo>
                <a:lnTo>
                  <a:pt x="3862954" y="2263495"/>
                </a:lnTo>
                <a:lnTo>
                  <a:pt x="4277812" y="2263495"/>
                </a:lnTo>
                <a:lnTo>
                  <a:pt x="4277812" y="2171594"/>
                </a:lnTo>
                <a:lnTo>
                  <a:pt x="3973087" y="2171594"/>
                </a:lnTo>
                <a:lnTo>
                  <a:pt x="3973087" y="2023138"/>
                </a:lnTo>
                <a:lnTo>
                  <a:pt x="4246931" y="2023138"/>
                </a:lnTo>
                <a:lnTo>
                  <a:pt x="4246931" y="1931237"/>
                </a:lnTo>
                <a:lnTo>
                  <a:pt x="3973087" y="1931237"/>
                </a:lnTo>
                <a:lnTo>
                  <a:pt x="3973087" y="1810314"/>
                </a:lnTo>
                <a:lnTo>
                  <a:pt x="4267394" y="1810314"/>
                </a:lnTo>
                <a:lnTo>
                  <a:pt x="4267394" y="1718040"/>
                </a:lnTo>
                <a:close/>
                <a:moveTo>
                  <a:pt x="3302319" y="1718040"/>
                </a:moveTo>
                <a:lnTo>
                  <a:pt x="3497283" y="2263495"/>
                </a:lnTo>
                <a:lnTo>
                  <a:pt x="3614858" y="2263495"/>
                </a:lnTo>
                <a:lnTo>
                  <a:pt x="3810195" y="1718040"/>
                </a:lnTo>
                <a:lnTo>
                  <a:pt x="3693365" y="1718040"/>
                </a:lnTo>
                <a:lnTo>
                  <a:pt x="3559792" y="2121737"/>
                </a:lnTo>
                <a:lnTo>
                  <a:pt x="3421753" y="1718040"/>
                </a:lnTo>
                <a:close/>
                <a:moveTo>
                  <a:pt x="2853304" y="1718040"/>
                </a:moveTo>
                <a:lnTo>
                  <a:pt x="2853304" y="2263495"/>
                </a:lnTo>
                <a:lnTo>
                  <a:pt x="3268163" y="2263495"/>
                </a:lnTo>
                <a:lnTo>
                  <a:pt x="3268163" y="2171594"/>
                </a:lnTo>
                <a:lnTo>
                  <a:pt x="2963437" y="2171594"/>
                </a:lnTo>
                <a:lnTo>
                  <a:pt x="2963437" y="2023138"/>
                </a:lnTo>
                <a:lnTo>
                  <a:pt x="3237281" y="2023138"/>
                </a:lnTo>
                <a:lnTo>
                  <a:pt x="3237281" y="1931237"/>
                </a:lnTo>
                <a:lnTo>
                  <a:pt x="2963437" y="1931237"/>
                </a:lnTo>
                <a:lnTo>
                  <a:pt x="2963437" y="1810314"/>
                </a:lnTo>
                <a:lnTo>
                  <a:pt x="3257745" y="1810314"/>
                </a:lnTo>
                <a:lnTo>
                  <a:pt x="3257745" y="1718040"/>
                </a:lnTo>
                <a:close/>
                <a:moveTo>
                  <a:pt x="2300482" y="1718040"/>
                </a:moveTo>
                <a:lnTo>
                  <a:pt x="2300482" y="2263495"/>
                </a:lnTo>
                <a:lnTo>
                  <a:pt x="2507726" y="2263495"/>
                </a:lnTo>
                <a:cubicBezTo>
                  <a:pt x="2548405" y="2263495"/>
                  <a:pt x="2580899" y="2259651"/>
                  <a:pt x="2605208" y="2251961"/>
                </a:cubicBezTo>
                <a:cubicBezTo>
                  <a:pt x="2637702" y="2241543"/>
                  <a:pt x="2663498" y="2227032"/>
                  <a:pt x="2682599" y="2208429"/>
                </a:cubicBezTo>
                <a:cubicBezTo>
                  <a:pt x="2707899" y="2183872"/>
                  <a:pt x="2727371" y="2151750"/>
                  <a:pt x="2741013" y="2112063"/>
                </a:cubicBezTo>
                <a:cubicBezTo>
                  <a:pt x="2752176" y="2079569"/>
                  <a:pt x="2757757" y="2040873"/>
                  <a:pt x="2757757" y="1995977"/>
                </a:cubicBezTo>
                <a:cubicBezTo>
                  <a:pt x="2757757" y="1944879"/>
                  <a:pt x="2751803" y="1901905"/>
                  <a:pt x="2739897" y="1867054"/>
                </a:cubicBezTo>
                <a:cubicBezTo>
                  <a:pt x="2727991" y="1832204"/>
                  <a:pt x="2710628" y="1802748"/>
                  <a:pt x="2687807" y="1778688"/>
                </a:cubicBezTo>
                <a:cubicBezTo>
                  <a:pt x="2664987" y="1754627"/>
                  <a:pt x="2637578" y="1737884"/>
                  <a:pt x="2605580" y="1728458"/>
                </a:cubicBezTo>
                <a:cubicBezTo>
                  <a:pt x="2581767" y="1721513"/>
                  <a:pt x="2547165" y="1718040"/>
                  <a:pt x="2501772" y="1718040"/>
                </a:cubicBezTo>
                <a:close/>
                <a:moveTo>
                  <a:pt x="1567429" y="1718040"/>
                </a:moveTo>
                <a:lnTo>
                  <a:pt x="1567429" y="2263495"/>
                </a:lnTo>
                <a:lnTo>
                  <a:pt x="1982288" y="2263495"/>
                </a:lnTo>
                <a:lnTo>
                  <a:pt x="1982288" y="2171594"/>
                </a:lnTo>
                <a:lnTo>
                  <a:pt x="1677562" y="2171594"/>
                </a:lnTo>
                <a:lnTo>
                  <a:pt x="1677562" y="2023138"/>
                </a:lnTo>
                <a:lnTo>
                  <a:pt x="1951406" y="2023138"/>
                </a:lnTo>
                <a:lnTo>
                  <a:pt x="1951406" y="1931237"/>
                </a:lnTo>
                <a:lnTo>
                  <a:pt x="1677562" y="1931237"/>
                </a:lnTo>
                <a:lnTo>
                  <a:pt x="1677562" y="1810314"/>
                </a:lnTo>
                <a:lnTo>
                  <a:pt x="1971870" y="1810314"/>
                </a:lnTo>
                <a:lnTo>
                  <a:pt x="1971870" y="1718040"/>
                </a:lnTo>
                <a:close/>
                <a:moveTo>
                  <a:pt x="1015351" y="1718040"/>
                </a:moveTo>
                <a:lnTo>
                  <a:pt x="1015351" y="2263495"/>
                </a:lnTo>
                <a:lnTo>
                  <a:pt x="1125484" y="2263495"/>
                </a:lnTo>
                <a:lnTo>
                  <a:pt x="1125484" y="2024998"/>
                </a:lnTo>
                <a:lnTo>
                  <a:pt x="1341285" y="2024998"/>
                </a:lnTo>
                <a:lnTo>
                  <a:pt x="1341285" y="2263495"/>
                </a:lnTo>
                <a:lnTo>
                  <a:pt x="1451418" y="2263495"/>
                </a:lnTo>
                <a:lnTo>
                  <a:pt x="1451418" y="1718040"/>
                </a:lnTo>
                <a:lnTo>
                  <a:pt x="1341285" y="1718040"/>
                </a:lnTo>
                <a:lnTo>
                  <a:pt x="1341285" y="1932725"/>
                </a:lnTo>
                <a:lnTo>
                  <a:pt x="1125484" y="1932725"/>
                </a:lnTo>
                <a:lnTo>
                  <a:pt x="1125484" y="1718040"/>
                </a:lnTo>
                <a:close/>
                <a:moveTo>
                  <a:pt x="509187" y="1718040"/>
                </a:moveTo>
                <a:lnTo>
                  <a:pt x="509187" y="1810314"/>
                </a:lnTo>
                <a:lnTo>
                  <a:pt x="671037" y="1810314"/>
                </a:lnTo>
                <a:lnTo>
                  <a:pt x="671037" y="2263495"/>
                </a:lnTo>
                <a:lnTo>
                  <a:pt x="781170" y="2263495"/>
                </a:lnTo>
                <a:lnTo>
                  <a:pt x="781170" y="1810314"/>
                </a:lnTo>
                <a:lnTo>
                  <a:pt x="942649" y="1810314"/>
                </a:lnTo>
                <a:lnTo>
                  <a:pt x="942649" y="1718040"/>
                </a:lnTo>
                <a:close/>
                <a:moveTo>
                  <a:pt x="5075977" y="1708738"/>
                </a:moveTo>
                <a:cubicBezTo>
                  <a:pt x="5031577" y="1708738"/>
                  <a:pt x="4992385" y="1715932"/>
                  <a:pt x="4958403" y="1730319"/>
                </a:cubicBezTo>
                <a:cubicBezTo>
                  <a:pt x="4932854" y="1740985"/>
                  <a:pt x="4909352" y="1757356"/>
                  <a:pt x="4887896" y="1779432"/>
                </a:cubicBezTo>
                <a:cubicBezTo>
                  <a:pt x="4866440" y="1801508"/>
                  <a:pt x="4849510" y="1826437"/>
                  <a:pt x="4837108" y="1854218"/>
                </a:cubicBezTo>
                <a:cubicBezTo>
                  <a:pt x="4820489" y="1891921"/>
                  <a:pt x="4812180" y="1938554"/>
                  <a:pt x="4812180" y="1994116"/>
                </a:cubicBezTo>
                <a:cubicBezTo>
                  <a:pt x="4812180" y="2080933"/>
                  <a:pt x="4836116" y="2149084"/>
                  <a:pt x="4883989" y="2198569"/>
                </a:cubicBezTo>
                <a:cubicBezTo>
                  <a:pt x="4931862" y="2248054"/>
                  <a:pt x="4996354" y="2272797"/>
                  <a:pt x="5077466" y="2272797"/>
                </a:cubicBezTo>
                <a:cubicBezTo>
                  <a:pt x="5157585" y="2272797"/>
                  <a:pt x="5221581" y="2247930"/>
                  <a:pt x="5269454" y="2198197"/>
                </a:cubicBezTo>
                <a:cubicBezTo>
                  <a:pt x="5317327" y="2148464"/>
                  <a:pt x="5341263" y="2079569"/>
                  <a:pt x="5341263" y="1991512"/>
                </a:cubicBezTo>
                <a:cubicBezTo>
                  <a:pt x="5341263" y="1902711"/>
                  <a:pt x="5317141" y="1833382"/>
                  <a:pt x="5268896" y="1783525"/>
                </a:cubicBezTo>
                <a:cubicBezTo>
                  <a:pt x="5220651" y="1733667"/>
                  <a:pt x="5156345" y="1708738"/>
                  <a:pt x="5075977" y="1708738"/>
                </a:cubicBezTo>
                <a:close/>
                <a:moveTo>
                  <a:pt x="0" y="0"/>
                </a:moveTo>
                <a:lnTo>
                  <a:pt x="8522177" y="0"/>
                </a:lnTo>
                <a:lnTo>
                  <a:pt x="8522177" y="8598568"/>
                </a:lnTo>
                <a:lnTo>
                  <a:pt x="0" y="85985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6288856-F528-D580-B4AD-047E23137796}"/>
              </a:ext>
            </a:extLst>
          </p:cNvPr>
          <p:cNvCxnSpPr>
            <a:cxnSpLocks/>
          </p:cNvCxnSpPr>
          <p:nvPr/>
        </p:nvCxnSpPr>
        <p:spPr>
          <a:xfrm>
            <a:off x="362857" y="5344686"/>
            <a:ext cx="7576457" cy="0"/>
          </a:xfrm>
          <a:prstGeom prst="line">
            <a:avLst/>
          </a:prstGeom>
          <a:ln w="114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8D414E05-3CFC-9112-EB61-84A720BA6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496" y="2656136"/>
            <a:ext cx="2457667" cy="103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9C2D1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CB77B35-5F53-4CA6-6A28-59977AFFD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505" y="5678537"/>
            <a:ext cx="2832603" cy="65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9C2D1"/>
                  </a:outerShdw>
                </a:effectLst>
              </a14:hiddenEffects>
            </a:ext>
          </a:extLst>
        </p:spPr>
      </p:pic>
      <p:pic>
        <p:nvPicPr>
          <p:cNvPr id="11" name="Picture 10" descr="A black rectangular sign with white text&#10;&#10;Description automatically generated">
            <a:extLst>
              <a:ext uri="{FF2B5EF4-FFF2-40B4-BE49-F238E27FC236}">
                <a16:creationId xmlns:a16="http://schemas.microsoft.com/office/drawing/2014/main" id="{F84725B8-3978-7F3F-B421-070DC57D01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575" y="3703571"/>
            <a:ext cx="3220720" cy="20129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EBC7522-BE0F-80D1-41D9-BFE41ECA30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42833" y="315468"/>
            <a:ext cx="2948765" cy="19524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B1BFE2-FBCB-4324-A829-756922C199BA}"/>
              </a:ext>
            </a:extLst>
          </p:cNvPr>
          <p:cNvSpPr txBox="1"/>
          <p:nvPr/>
        </p:nvSpPr>
        <p:spPr>
          <a:xfrm>
            <a:off x="308031" y="5753724"/>
            <a:ext cx="8534400" cy="7023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800" b="1" spc="50" dirty="0">
                <a:solidFill>
                  <a:schemeClr val="bg1"/>
                </a:solidFill>
              </a:rPr>
              <a:t>Robin Hake</a:t>
            </a:r>
            <a:r>
              <a:rPr lang="de-DE" sz="1800" b="1" spc="50" baseline="30000" dirty="0">
                <a:solidFill>
                  <a:schemeClr val="bg1"/>
                </a:solidFill>
              </a:rPr>
              <a:t>1</a:t>
            </a:r>
            <a:r>
              <a:rPr lang="de-DE" sz="1800" b="1" spc="50" dirty="0">
                <a:solidFill>
                  <a:schemeClr val="bg1"/>
                </a:solidFill>
              </a:rPr>
              <a:t>, Michel Bürgel</a:t>
            </a:r>
            <a:r>
              <a:rPr lang="de-DE" sz="1800" b="1" spc="50" baseline="30000" dirty="0">
                <a:solidFill>
                  <a:schemeClr val="bg1"/>
                </a:solidFill>
              </a:rPr>
              <a:t>1</a:t>
            </a:r>
            <a:r>
              <a:rPr lang="de-DE" sz="1800" b="1" spc="50" dirty="0">
                <a:solidFill>
                  <a:schemeClr val="bg1"/>
                </a:solidFill>
              </a:rPr>
              <a:t>, Ninh K. Nguyen</a:t>
            </a:r>
            <a:r>
              <a:rPr lang="de-DE" sz="1800" b="1" spc="50" baseline="30000" dirty="0">
                <a:solidFill>
                  <a:schemeClr val="bg1"/>
                </a:solidFill>
              </a:rPr>
              <a:t>1</a:t>
            </a:r>
            <a:r>
              <a:rPr lang="de-DE" sz="1800" b="1" spc="50" dirty="0">
                <a:solidFill>
                  <a:schemeClr val="bg1"/>
                </a:solidFill>
              </a:rPr>
              <a:t>,</a:t>
            </a:r>
          </a:p>
          <a:p>
            <a:pPr>
              <a:lnSpc>
                <a:spcPct val="115000"/>
              </a:lnSpc>
            </a:pPr>
            <a:r>
              <a:rPr lang="de-DE" sz="1800" b="1" spc="50" dirty="0">
                <a:solidFill>
                  <a:schemeClr val="bg1"/>
                </a:solidFill>
              </a:rPr>
              <a:t>Alinka Greasley</a:t>
            </a:r>
            <a:r>
              <a:rPr lang="de-DE" sz="1800" b="1" spc="50" baseline="30000" dirty="0">
                <a:solidFill>
                  <a:schemeClr val="bg1"/>
                </a:solidFill>
              </a:rPr>
              <a:t>2</a:t>
            </a:r>
            <a:r>
              <a:rPr lang="de-DE" sz="1800" b="1" spc="50" dirty="0">
                <a:solidFill>
                  <a:schemeClr val="bg1"/>
                </a:solidFill>
              </a:rPr>
              <a:t>, Daniel Müllensiefen</a:t>
            </a:r>
            <a:r>
              <a:rPr lang="de-DE" sz="1800" b="1" spc="50" baseline="30000" dirty="0">
                <a:solidFill>
                  <a:schemeClr val="bg1"/>
                </a:solidFill>
              </a:rPr>
              <a:t>3,4</a:t>
            </a:r>
            <a:r>
              <a:rPr lang="de-DE" sz="1800" b="1" spc="50" dirty="0">
                <a:solidFill>
                  <a:schemeClr val="bg1"/>
                </a:solidFill>
              </a:rPr>
              <a:t> &amp; Kai Siedenburg</a:t>
            </a:r>
            <a:r>
              <a:rPr lang="de-DE" sz="1800" b="1" spc="50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718C41-9B65-C335-F655-312180408251}"/>
              </a:ext>
            </a:extLst>
          </p:cNvPr>
          <p:cNvSpPr txBox="1"/>
          <p:nvPr/>
        </p:nvSpPr>
        <p:spPr>
          <a:xfrm>
            <a:off x="8992969" y="239535"/>
            <a:ext cx="559054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b="1" spc="3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6E9E5C-DAFF-3EBB-E6F8-79BD42ED5FB7}"/>
              </a:ext>
            </a:extLst>
          </p:cNvPr>
          <p:cNvSpPr txBox="1"/>
          <p:nvPr/>
        </p:nvSpPr>
        <p:spPr>
          <a:xfrm>
            <a:off x="8992969" y="2319581"/>
            <a:ext cx="559054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b="1" spc="30" dirty="0">
                <a:solidFill>
                  <a:schemeClr val="bg1"/>
                </a:solidFill>
              </a:rPr>
              <a:t>(3)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96A8EA-B095-DB0E-6AFC-4D2740B5EC03}"/>
              </a:ext>
            </a:extLst>
          </p:cNvPr>
          <p:cNvSpPr txBox="1"/>
          <p:nvPr/>
        </p:nvSpPr>
        <p:spPr>
          <a:xfrm>
            <a:off x="8992969" y="3788143"/>
            <a:ext cx="559054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b="1" spc="3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C32502-91D4-6C6C-8E72-56A665827E27}"/>
              </a:ext>
            </a:extLst>
          </p:cNvPr>
          <p:cNvSpPr txBox="1"/>
          <p:nvPr/>
        </p:nvSpPr>
        <p:spPr>
          <a:xfrm>
            <a:off x="8992969" y="5315710"/>
            <a:ext cx="559054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b="1" spc="30" dirty="0">
                <a:solidFill>
                  <a:schemeClr val="bg1"/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32482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ac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ac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ac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ac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234E49-4653-588E-A490-5C82B1FC1952}"/>
              </a:ext>
            </a:extLst>
          </p:cNvPr>
          <p:cNvSpPr txBox="1"/>
          <p:nvPr/>
        </p:nvSpPr>
        <p:spPr>
          <a:xfrm>
            <a:off x="4138978" y="1833472"/>
            <a:ext cx="5969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uture" panose="020B0804020202020204" pitchFamily="34" charset="0"/>
              </a:rPr>
              <a:t>Musical training / sophistication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1F8FD-540A-7209-1B59-1F40FBF8911A}"/>
              </a:ext>
            </a:extLst>
          </p:cNvPr>
          <p:cNvSpPr txBox="1"/>
          <p:nvPr/>
        </p:nvSpPr>
        <p:spPr>
          <a:xfrm>
            <a:off x="4397027" y="2622701"/>
            <a:ext cx="627502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6125" lvl="1" indent="-342900"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inconclusive influence on speech-in-noise perception</a:t>
            </a:r>
            <a:br>
              <a:rPr kumimoji="0" lang="en-GB" sz="2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[Madsen</a:t>
            </a:r>
            <a:r>
              <a:rPr kumimoji="0" lang="en-GB" sz="1400" b="0" i="0" u="none" strike="noStrike" kern="1200" cap="none" spc="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al., 2019; </a:t>
            </a:r>
            <a:r>
              <a:rPr kumimoji="0" lang="en-GB" sz="14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McKay, 2021; Coffey et al., 2017]</a:t>
            </a:r>
            <a:endParaRPr lang="en-GB" sz="2400" dirty="0">
              <a:solidFill>
                <a:prstClr val="black"/>
              </a:solidFill>
              <a:latin typeface="Arial" panose="020B0604020202020204"/>
            </a:endParaRPr>
          </a:p>
          <a:p>
            <a:pPr marL="746125" lvl="1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positive link with musical-related auditory abilities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[Madsen et al., 2019; Siedenburg et al., 2020; von Berg et al., 2021; </a:t>
            </a:r>
            <a:r>
              <a:rPr lang="en-GB" sz="1400" dirty="0" err="1">
                <a:solidFill>
                  <a:prstClr val="black"/>
                </a:solidFill>
                <a:latin typeface="Arial" panose="020B0604020202020204"/>
              </a:rPr>
              <a:t>Zendel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 &amp; Alain, 2012]</a:t>
            </a:r>
          </a:p>
          <a:p>
            <a:pPr marL="746125" lvl="1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/>
              </a:rPr>
              <a:t>musicians outperform non-musicians in basic cognitive tasks </a:t>
            </a:r>
            <a:br>
              <a:rPr lang="en-GB" sz="24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[</a:t>
            </a:r>
            <a:r>
              <a:rPr lang="en-GB" sz="1400" dirty="0" err="1">
                <a:solidFill>
                  <a:prstClr val="black"/>
                </a:solidFill>
              </a:rPr>
              <a:t>Herholz</a:t>
            </a:r>
            <a:r>
              <a:rPr lang="en-GB" sz="1400" dirty="0">
                <a:solidFill>
                  <a:prstClr val="black"/>
                </a:solidFill>
              </a:rPr>
              <a:t> &amp; </a:t>
            </a:r>
            <a:r>
              <a:rPr lang="en-GB" sz="1400" dirty="0" err="1">
                <a:solidFill>
                  <a:prstClr val="black"/>
                </a:solidFill>
              </a:rPr>
              <a:t>Zatorre</a:t>
            </a:r>
            <a:r>
              <a:rPr lang="en-GB" sz="1400" dirty="0">
                <a:solidFill>
                  <a:prstClr val="black"/>
                </a:solidFill>
              </a:rPr>
              <a:t>, 2012; </a:t>
            </a:r>
            <a:r>
              <a:rPr lang="en-GB" sz="1400" dirty="0" err="1">
                <a:solidFill>
                  <a:prstClr val="black"/>
                </a:solidFill>
                <a:latin typeface="Arial" panose="020B0604020202020204"/>
              </a:rPr>
              <a:t>Talamini</a:t>
            </a:r>
            <a:r>
              <a:rPr lang="en-GB" sz="1400" dirty="0">
                <a:solidFill>
                  <a:prstClr val="black"/>
                </a:solidFill>
                <a:latin typeface="Arial" panose="020B0604020202020204"/>
              </a:rPr>
              <a:t> et al., 2017]</a:t>
            </a:r>
          </a:p>
          <a:p>
            <a:endParaRPr lang="en-US" sz="1400" dirty="0">
              <a:latin typeface="Montserrat" panose="00000500000000000000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D0FF03-A642-B61B-1DFA-A8682B571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6602"/>
          <a:stretch/>
        </p:blipFill>
        <p:spPr>
          <a:xfrm rot="16662150">
            <a:off x="518836" y="877645"/>
            <a:ext cx="874912" cy="1869624"/>
          </a:xfrm>
          <a:custGeom>
            <a:avLst/>
            <a:gdLst>
              <a:gd name="connsiteX0" fmla="*/ 595292 w 874912"/>
              <a:gd name="connsiteY0" fmla="*/ 0 h 1869624"/>
              <a:gd name="connsiteX1" fmla="*/ 630050 w 874912"/>
              <a:gd name="connsiteY1" fmla="*/ 0 h 1869624"/>
              <a:gd name="connsiteX2" fmla="*/ 725835 w 874912"/>
              <a:gd name="connsiteY2" fmla="*/ 209211 h 1869624"/>
              <a:gd name="connsiteX3" fmla="*/ 693430 w 874912"/>
              <a:gd name="connsiteY3" fmla="*/ 1869624 h 1869624"/>
              <a:gd name="connsiteX4" fmla="*/ 61342 w 874912"/>
              <a:gd name="connsiteY4" fmla="*/ 1593703 h 1869624"/>
              <a:gd name="connsiteX5" fmla="*/ 87374 w 874912"/>
              <a:gd name="connsiteY5" fmla="*/ 1534048 h 1869624"/>
              <a:gd name="connsiteX6" fmla="*/ 62947 w 874912"/>
              <a:gd name="connsiteY6" fmla="*/ 441931 h 1869624"/>
              <a:gd name="connsiteX7" fmla="*/ 0 w 874912"/>
              <a:gd name="connsiteY7" fmla="*/ 314475 h 186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12" h="1869624">
                <a:moveTo>
                  <a:pt x="595292" y="0"/>
                </a:moveTo>
                <a:lnTo>
                  <a:pt x="630050" y="0"/>
                </a:lnTo>
                <a:lnTo>
                  <a:pt x="725835" y="209211"/>
                </a:lnTo>
                <a:cubicBezTo>
                  <a:pt x="934100" y="741983"/>
                  <a:pt x="924930" y="1339298"/>
                  <a:pt x="693430" y="1869624"/>
                </a:cubicBezTo>
                <a:lnTo>
                  <a:pt x="61342" y="1593703"/>
                </a:lnTo>
                <a:lnTo>
                  <a:pt x="87374" y="1534048"/>
                </a:lnTo>
                <a:cubicBezTo>
                  <a:pt x="220133" y="1184271"/>
                  <a:pt x="214188" y="790993"/>
                  <a:pt x="62947" y="441931"/>
                </a:cubicBezTo>
                <a:lnTo>
                  <a:pt x="0" y="314475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819143-C981-040C-5AA4-D27C1C1878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r="21715"/>
          <a:stretch/>
        </p:blipFill>
        <p:spPr>
          <a:xfrm rot="19866522">
            <a:off x="2205773" y="1126681"/>
            <a:ext cx="1279483" cy="2261742"/>
          </a:xfrm>
          <a:custGeom>
            <a:avLst/>
            <a:gdLst>
              <a:gd name="connsiteX0" fmla="*/ 598352 w 886132"/>
              <a:gd name="connsiteY0" fmla="*/ 0 h 1880822"/>
              <a:gd name="connsiteX1" fmla="*/ 733462 w 886132"/>
              <a:gd name="connsiteY1" fmla="*/ 1880822 h 1880822"/>
              <a:gd name="connsiteX2" fmla="*/ 83309 w 886132"/>
              <a:gd name="connsiteY2" fmla="*/ 1623344 h 1880822"/>
              <a:gd name="connsiteX3" fmla="*/ 118493 w 886132"/>
              <a:gd name="connsiteY3" fmla="*/ 1534532 h 1880822"/>
              <a:gd name="connsiteX4" fmla="*/ 191706 w 886132"/>
              <a:gd name="connsiteY4" fmla="*/ 963376 h 1880822"/>
              <a:gd name="connsiteX5" fmla="*/ 37593 w 886132"/>
              <a:gd name="connsiteY5" fmla="*/ 408553 h 1880822"/>
              <a:gd name="connsiteX6" fmla="*/ 0 w 886132"/>
              <a:gd name="connsiteY6" fmla="*/ 342991 h 18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132" h="1880822">
                <a:moveTo>
                  <a:pt x="598352" y="0"/>
                </a:moveTo>
                <a:cubicBezTo>
                  <a:pt x="927225" y="573724"/>
                  <a:pt x="976953" y="1265981"/>
                  <a:pt x="733462" y="1880822"/>
                </a:cubicBezTo>
                <a:lnTo>
                  <a:pt x="83309" y="1623344"/>
                </a:lnTo>
                <a:lnTo>
                  <a:pt x="118493" y="1534532"/>
                </a:lnTo>
                <a:cubicBezTo>
                  <a:pt x="179250" y="1356233"/>
                  <a:pt x="206054" y="1163077"/>
                  <a:pt x="191706" y="963376"/>
                </a:cubicBezTo>
                <a:cubicBezTo>
                  <a:pt x="177358" y="763675"/>
                  <a:pt x="123216" y="576334"/>
                  <a:pt x="37593" y="408553"/>
                </a:cubicBezTo>
                <a:lnTo>
                  <a:pt x="0" y="34299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5FB284-5982-7977-8E3D-AD330C58F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25405"/>
          <a:stretch/>
        </p:blipFill>
        <p:spPr>
          <a:xfrm rot="1478101">
            <a:off x="2043002" y="3234604"/>
            <a:ext cx="922163" cy="1874659"/>
          </a:xfrm>
          <a:custGeom>
            <a:avLst/>
            <a:gdLst>
              <a:gd name="connsiteX0" fmla="*/ 593530 w 922163"/>
              <a:gd name="connsiteY0" fmla="*/ 0 h 1874659"/>
              <a:gd name="connsiteX1" fmla="*/ 797423 w 922163"/>
              <a:gd name="connsiteY1" fmla="*/ 1874659 h 1874659"/>
              <a:gd name="connsiteX2" fmla="*/ 112453 w 922163"/>
              <a:gd name="connsiteY2" fmla="*/ 1632004 h 1874659"/>
              <a:gd name="connsiteX3" fmla="*/ 113897 w 922163"/>
              <a:gd name="connsiteY3" fmla="*/ 1628715 h 1874659"/>
              <a:gd name="connsiteX4" fmla="*/ 23880 w 922163"/>
              <a:gd name="connsiteY4" fmla="*/ 408092 h 1874659"/>
              <a:gd name="connsiteX5" fmla="*/ 0 w 922163"/>
              <a:gd name="connsiteY5" fmla="*/ 369749 h 187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163" h="1874659">
                <a:moveTo>
                  <a:pt x="593530" y="0"/>
                </a:moveTo>
                <a:cubicBezTo>
                  <a:pt x="943206" y="561308"/>
                  <a:pt x="1018253" y="1251301"/>
                  <a:pt x="797423" y="1874659"/>
                </a:cubicBezTo>
                <a:lnTo>
                  <a:pt x="112453" y="1632004"/>
                </a:lnTo>
                <a:lnTo>
                  <a:pt x="113897" y="1628715"/>
                </a:lnTo>
                <a:cubicBezTo>
                  <a:pt x="267863" y="1223381"/>
                  <a:pt x="228725" y="775771"/>
                  <a:pt x="23880" y="408092"/>
                </a:cubicBezTo>
                <a:lnTo>
                  <a:pt x="0" y="36974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85CA42-5A10-9BB1-34C6-B68E0D9A28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321" r="32321"/>
          <a:stretch/>
        </p:blipFill>
        <p:spPr>
          <a:xfrm rot="4747594">
            <a:off x="935042" y="4349748"/>
            <a:ext cx="988046" cy="1861085"/>
          </a:xfrm>
          <a:custGeom>
            <a:avLst/>
            <a:gdLst>
              <a:gd name="connsiteX0" fmla="*/ 595376 w 988046"/>
              <a:gd name="connsiteY0" fmla="*/ 0 h 1861085"/>
              <a:gd name="connsiteX1" fmla="*/ 899148 w 988046"/>
              <a:gd name="connsiteY1" fmla="*/ 1861085 h 1861085"/>
              <a:gd name="connsiteX2" fmla="*/ 177353 w 988046"/>
              <a:gd name="connsiteY2" fmla="*/ 1648046 h 1861085"/>
              <a:gd name="connsiteX3" fmla="*/ 211504 w 988046"/>
              <a:gd name="connsiteY3" fmla="*/ 1517512 h 1861085"/>
              <a:gd name="connsiteX4" fmla="*/ 135531 w 988046"/>
              <a:gd name="connsiteY4" fmla="*/ 673183 h 1861085"/>
              <a:gd name="connsiteX5" fmla="*/ 72749 w 988046"/>
              <a:gd name="connsiteY5" fmla="*/ 538659 h 1861085"/>
              <a:gd name="connsiteX6" fmla="*/ 0 w 988046"/>
              <a:gd name="connsiteY6" fmla="*/ 416647 h 18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046" h="1861085">
                <a:moveTo>
                  <a:pt x="595376" y="0"/>
                </a:moveTo>
                <a:cubicBezTo>
                  <a:pt x="974545" y="541822"/>
                  <a:pt x="1086352" y="1226818"/>
                  <a:pt x="899148" y="1861085"/>
                </a:cubicBezTo>
                <a:lnTo>
                  <a:pt x="177353" y="1648046"/>
                </a:lnTo>
                <a:lnTo>
                  <a:pt x="211504" y="1517512"/>
                </a:lnTo>
                <a:cubicBezTo>
                  <a:pt x="269169" y="1244228"/>
                  <a:pt x="248652" y="951387"/>
                  <a:pt x="135531" y="673183"/>
                </a:cubicBezTo>
                <a:cubicBezTo>
                  <a:pt x="116677" y="626816"/>
                  <a:pt x="95697" y="581952"/>
                  <a:pt x="72749" y="538659"/>
                </a:cubicBezTo>
                <a:lnTo>
                  <a:pt x="0" y="416647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54DE17-40CE-F4CD-8463-C35EA22ABF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2" r="30532"/>
          <a:stretch/>
        </p:blipFill>
        <p:spPr>
          <a:xfrm rot="7963429">
            <a:off x="-620382" y="4260726"/>
            <a:ext cx="1040921" cy="1848259"/>
          </a:xfrm>
          <a:custGeom>
            <a:avLst/>
            <a:gdLst>
              <a:gd name="connsiteX0" fmla="*/ 599821 w 1040921"/>
              <a:gd name="connsiteY0" fmla="*/ 0 h 1848259"/>
              <a:gd name="connsiteX1" fmla="*/ 973804 w 1040921"/>
              <a:gd name="connsiteY1" fmla="*/ 1848259 h 1848259"/>
              <a:gd name="connsiteX2" fmla="*/ 240479 w 1040921"/>
              <a:gd name="connsiteY2" fmla="*/ 1661673 h 1848259"/>
              <a:gd name="connsiteX3" fmla="*/ 267599 w 1040921"/>
              <a:gd name="connsiteY3" fmla="*/ 1526991 h 1848259"/>
              <a:gd name="connsiteX4" fmla="*/ 2807 w 1040921"/>
              <a:gd name="connsiteY4" fmla="*/ 457991 h 1848259"/>
              <a:gd name="connsiteX5" fmla="*/ 0 w 1040921"/>
              <a:gd name="connsiteY5" fmla="*/ 454517 h 18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921" h="1848259">
                <a:moveTo>
                  <a:pt x="599821" y="0"/>
                </a:moveTo>
                <a:cubicBezTo>
                  <a:pt x="999223" y="527084"/>
                  <a:pt x="1136873" y="1207361"/>
                  <a:pt x="973804" y="1848259"/>
                </a:cubicBezTo>
                <a:lnTo>
                  <a:pt x="240479" y="1661673"/>
                </a:lnTo>
                <a:lnTo>
                  <a:pt x="267599" y="1526991"/>
                </a:lnTo>
                <a:cubicBezTo>
                  <a:pt x="325379" y="1139284"/>
                  <a:pt x="222135" y="757746"/>
                  <a:pt x="2807" y="457991"/>
                </a:cubicBezTo>
                <a:lnTo>
                  <a:pt x="0" y="454517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1B1202-082F-E98B-2B3B-565F9DF78E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25261"/>
          <a:stretch/>
        </p:blipFill>
        <p:spPr>
          <a:xfrm rot="10546921">
            <a:off x="-1468839" y="2928809"/>
            <a:ext cx="931683" cy="1883012"/>
          </a:xfrm>
          <a:custGeom>
            <a:avLst/>
            <a:gdLst>
              <a:gd name="connsiteX0" fmla="*/ 663201 w 931683"/>
              <a:gd name="connsiteY0" fmla="*/ 0 h 1883012"/>
              <a:gd name="connsiteX1" fmla="*/ 764145 w 931683"/>
              <a:gd name="connsiteY1" fmla="*/ 1883012 h 1883012"/>
              <a:gd name="connsiteX2" fmla="*/ 85112 w 931683"/>
              <a:gd name="connsiteY2" fmla="*/ 1599722 h 1883012"/>
              <a:gd name="connsiteX3" fmla="*/ 127270 w 931683"/>
              <a:gd name="connsiteY3" fmla="*/ 1476942 h 1883012"/>
              <a:gd name="connsiteX4" fmla="*/ 5811 w 931683"/>
              <a:gd name="connsiteY4" fmla="*/ 373757 h 1883012"/>
              <a:gd name="connsiteX5" fmla="*/ 0 w 931683"/>
              <a:gd name="connsiteY5" fmla="*/ 364339 h 1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83" h="1883012">
                <a:moveTo>
                  <a:pt x="663201" y="0"/>
                </a:moveTo>
                <a:cubicBezTo>
                  <a:pt x="981620" y="579612"/>
                  <a:pt x="1018774" y="1272680"/>
                  <a:pt x="764145" y="1883012"/>
                </a:cubicBezTo>
                <a:lnTo>
                  <a:pt x="85112" y="1599722"/>
                </a:lnTo>
                <a:lnTo>
                  <a:pt x="127270" y="1476942"/>
                </a:lnTo>
                <a:cubicBezTo>
                  <a:pt x="230914" y="1120599"/>
                  <a:pt x="198616" y="724715"/>
                  <a:pt x="5811" y="373757"/>
                </a:cubicBezTo>
                <a:lnTo>
                  <a:pt x="0" y="364339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C008D7-6C7A-A956-3120-B7592E3273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1461"/>
          <a:stretch/>
        </p:blipFill>
        <p:spPr>
          <a:xfrm rot="14219950">
            <a:off x="-1070186" y="1495722"/>
            <a:ext cx="1049351" cy="1838435"/>
          </a:xfrm>
          <a:custGeom>
            <a:avLst/>
            <a:gdLst>
              <a:gd name="connsiteX0" fmla="*/ 575238 w 1049351"/>
              <a:gd name="connsiteY0" fmla="*/ 0 h 1838435"/>
              <a:gd name="connsiteX1" fmla="*/ 994849 w 1049351"/>
              <a:gd name="connsiteY1" fmla="*/ 1838435 h 1838435"/>
              <a:gd name="connsiteX2" fmla="*/ 307617 w 1049351"/>
              <a:gd name="connsiteY2" fmla="*/ 1681579 h 1838435"/>
              <a:gd name="connsiteX3" fmla="*/ 307950 w 1049351"/>
              <a:gd name="connsiteY3" fmla="*/ 1680284 h 1838435"/>
              <a:gd name="connsiteX4" fmla="*/ 337410 w 1049351"/>
              <a:gd name="connsiteY4" fmla="*/ 1388040 h 1838435"/>
              <a:gd name="connsiteX5" fmla="*/ 6280 w 1049351"/>
              <a:gd name="connsiteY5" fmla="*/ 465647 h 1838435"/>
              <a:gd name="connsiteX6" fmla="*/ 0 w 1049351"/>
              <a:gd name="connsiteY6" fmla="*/ 458737 h 183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51" h="1838435">
                <a:moveTo>
                  <a:pt x="575238" y="0"/>
                </a:moveTo>
                <a:cubicBezTo>
                  <a:pt x="987563" y="517039"/>
                  <a:pt x="1142005" y="1193699"/>
                  <a:pt x="994849" y="1838435"/>
                </a:cubicBezTo>
                <a:lnTo>
                  <a:pt x="307617" y="1681579"/>
                </a:lnTo>
                <a:lnTo>
                  <a:pt x="307950" y="1680284"/>
                </a:lnTo>
                <a:cubicBezTo>
                  <a:pt x="327266" y="1585887"/>
                  <a:pt x="337410" y="1488148"/>
                  <a:pt x="337410" y="1388040"/>
                </a:cubicBezTo>
                <a:cubicBezTo>
                  <a:pt x="337410" y="1037662"/>
                  <a:pt x="213145" y="716308"/>
                  <a:pt x="6280" y="465647"/>
                </a:cubicBezTo>
                <a:lnTo>
                  <a:pt x="0" y="458737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AE459C-16B6-FBA1-7A7B-3C56D882EBCF}"/>
              </a:ext>
            </a:extLst>
          </p:cNvPr>
          <p:cNvCxnSpPr>
            <a:cxnSpLocks/>
          </p:cNvCxnSpPr>
          <p:nvPr/>
        </p:nvCxnSpPr>
        <p:spPr>
          <a:xfrm>
            <a:off x="4237404" y="2481887"/>
            <a:ext cx="8864189" cy="3906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838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E19B498A-0A51-658E-1577-DC847E0F7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6602"/>
          <a:stretch/>
        </p:blipFill>
        <p:spPr>
          <a:xfrm>
            <a:off x="7922595" y="3053108"/>
            <a:ext cx="749273" cy="1601141"/>
          </a:xfrm>
          <a:custGeom>
            <a:avLst/>
            <a:gdLst>
              <a:gd name="connsiteX0" fmla="*/ 595292 w 874912"/>
              <a:gd name="connsiteY0" fmla="*/ 0 h 1869624"/>
              <a:gd name="connsiteX1" fmla="*/ 630050 w 874912"/>
              <a:gd name="connsiteY1" fmla="*/ 0 h 1869624"/>
              <a:gd name="connsiteX2" fmla="*/ 725835 w 874912"/>
              <a:gd name="connsiteY2" fmla="*/ 209211 h 1869624"/>
              <a:gd name="connsiteX3" fmla="*/ 693430 w 874912"/>
              <a:gd name="connsiteY3" fmla="*/ 1869624 h 1869624"/>
              <a:gd name="connsiteX4" fmla="*/ 61342 w 874912"/>
              <a:gd name="connsiteY4" fmla="*/ 1593703 h 1869624"/>
              <a:gd name="connsiteX5" fmla="*/ 87374 w 874912"/>
              <a:gd name="connsiteY5" fmla="*/ 1534048 h 1869624"/>
              <a:gd name="connsiteX6" fmla="*/ 62947 w 874912"/>
              <a:gd name="connsiteY6" fmla="*/ 441931 h 1869624"/>
              <a:gd name="connsiteX7" fmla="*/ 0 w 874912"/>
              <a:gd name="connsiteY7" fmla="*/ 314475 h 186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12" h="1869624">
                <a:moveTo>
                  <a:pt x="595292" y="0"/>
                </a:moveTo>
                <a:lnTo>
                  <a:pt x="630050" y="0"/>
                </a:lnTo>
                <a:lnTo>
                  <a:pt x="725835" y="209211"/>
                </a:lnTo>
                <a:cubicBezTo>
                  <a:pt x="934100" y="741983"/>
                  <a:pt x="924930" y="1339298"/>
                  <a:pt x="693430" y="1869624"/>
                </a:cubicBezTo>
                <a:lnTo>
                  <a:pt x="61342" y="1593703"/>
                </a:lnTo>
                <a:lnTo>
                  <a:pt x="87374" y="1534048"/>
                </a:lnTo>
                <a:cubicBezTo>
                  <a:pt x="220133" y="1184271"/>
                  <a:pt x="214188" y="790993"/>
                  <a:pt x="62947" y="441931"/>
                </a:cubicBezTo>
                <a:lnTo>
                  <a:pt x="0" y="314475"/>
                </a:lnTo>
                <a:close/>
              </a:path>
            </a:pathLst>
          </a:cu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0D93AF4-EEE2-32FC-2DEA-6F249D82C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 r="26443"/>
          <a:stretch/>
        </p:blipFill>
        <p:spPr>
          <a:xfrm rot="3204372">
            <a:off x="7368067" y="4270774"/>
            <a:ext cx="758881" cy="1610731"/>
          </a:xfrm>
          <a:custGeom>
            <a:avLst/>
            <a:gdLst>
              <a:gd name="connsiteX0" fmla="*/ 598352 w 886132"/>
              <a:gd name="connsiteY0" fmla="*/ 0 h 1880822"/>
              <a:gd name="connsiteX1" fmla="*/ 733462 w 886132"/>
              <a:gd name="connsiteY1" fmla="*/ 1880822 h 1880822"/>
              <a:gd name="connsiteX2" fmla="*/ 83309 w 886132"/>
              <a:gd name="connsiteY2" fmla="*/ 1623344 h 1880822"/>
              <a:gd name="connsiteX3" fmla="*/ 118493 w 886132"/>
              <a:gd name="connsiteY3" fmla="*/ 1534532 h 1880822"/>
              <a:gd name="connsiteX4" fmla="*/ 191706 w 886132"/>
              <a:gd name="connsiteY4" fmla="*/ 963376 h 1880822"/>
              <a:gd name="connsiteX5" fmla="*/ 37593 w 886132"/>
              <a:gd name="connsiteY5" fmla="*/ 408553 h 1880822"/>
              <a:gd name="connsiteX6" fmla="*/ 0 w 886132"/>
              <a:gd name="connsiteY6" fmla="*/ 342991 h 18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132" h="1880822">
                <a:moveTo>
                  <a:pt x="598352" y="0"/>
                </a:moveTo>
                <a:cubicBezTo>
                  <a:pt x="927225" y="573724"/>
                  <a:pt x="976953" y="1265981"/>
                  <a:pt x="733462" y="1880822"/>
                </a:cubicBezTo>
                <a:lnTo>
                  <a:pt x="83309" y="1623344"/>
                </a:lnTo>
                <a:lnTo>
                  <a:pt x="118493" y="1534532"/>
                </a:lnTo>
                <a:cubicBezTo>
                  <a:pt x="179250" y="1356233"/>
                  <a:pt x="206054" y="1163077"/>
                  <a:pt x="191706" y="963376"/>
                </a:cubicBezTo>
                <a:cubicBezTo>
                  <a:pt x="177358" y="763675"/>
                  <a:pt x="123216" y="576334"/>
                  <a:pt x="37593" y="408553"/>
                </a:cubicBezTo>
                <a:lnTo>
                  <a:pt x="0" y="342991"/>
                </a:lnTo>
                <a:close/>
              </a:path>
            </a:pathLst>
          </a:cu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33FB91B-4B24-DE70-66CA-9F008A927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25405"/>
          <a:stretch/>
        </p:blipFill>
        <p:spPr>
          <a:xfrm rot="6415951">
            <a:off x="6077604" y="4635343"/>
            <a:ext cx="789738" cy="1605453"/>
          </a:xfrm>
          <a:custGeom>
            <a:avLst/>
            <a:gdLst>
              <a:gd name="connsiteX0" fmla="*/ 593530 w 922163"/>
              <a:gd name="connsiteY0" fmla="*/ 0 h 1874659"/>
              <a:gd name="connsiteX1" fmla="*/ 797423 w 922163"/>
              <a:gd name="connsiteY1" fmla="*/ 1874659 h 1874659"/>
              <a:gd name="connsiteX2" fmla="*/ 112453 w 922163"/>
              <a:gd name="connsiteY2" fmla="*/ 1632004 h 1874659"/>
              <a:gd name="connsiteX3" fmla="*/ 113897 w 922163"/>
              <a:gd name="connsiteY3" fmla="*/ 1628715 h 1874659"/>
              <a:gd name="connsiteX4" fmla="*/ 23880 w 922163"/>
              <a:gd name="connsiteY4" fmla="*/ 408092 h 1874659"/>
              <a:gd name="connsiteX5" fmla="*/ 0 w 922163"/>
              <a:gd name="connsiteY5" fmla="*/ 369749 h 187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163" h="1874659">
                <a:moveTo>
                  <a:pt x="593530" y="0"/>
                </a:moveTo>
                <a:cubicBezTo>
                  <a:pt x="943206" y="561308"/>
                  <a:pt x="1018253" y="1251301"/>
                  <a:pt x="797423" y="1874659"/>
                </a:cubicBezTo>
                <a:lnTo>
                  <a:pt x="112453" y="1632004"/>
                </a:lnTo>
                <a:lnTo>
                  <a:pt x="113897" y="1628715"/>
                </a:lnTo>
                <a:cubicBezTo>
                  <a:pt x="267863" y="1223381"/>
                  <a:pt x="228725" y="775771"/>
                  <a:pt x="23880" y="408092"/>
                </a:cubicBezTo>
                <a:lnTo>
                  <a:pt x="0" y="369749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2D29F31-4C87-03A9-71FE-2C6BD5C8F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321" r="32321"/>
          <a:stretch/>
        </p:blipFill>
        <p:spPr>
          <a:xfrm rot="9685444">
            <a:off x="4985370" y="3856039"/>
            <a:ext cx="846160" cy="1593828"/>
          </a:xfrm>
          <a:custGeom>
            <a:avLst/>
            <a:gdLst>
              <a:gd name="connsiteX0" fmla="*/ 595376 w 988046"/>
              <a:gd name="connsiteY0" fmla="*/ 0 h 1861085"/>
              <a:gd name="connsiteX1" fmla="*/ 899148 w 988046"/>
              <a:gd name="connsiteY1" fmla="*/ 1861085 h 1861085"/>
              <a:gd name="connsiteX2" fmla="*/ 177353 w 988046"/>
              <a:gd name="connsiteY2" fmla="*/ 1648046 h 1861085"/>
              <a:gd name="connsiteX3" fmla="*/ 211504 w 988046"/>
              <a:gd name="connsiteY3" fmla="*/ 1517512 h 1861085"/>
              <a:gd name="connsiteX4" fmla="*/ 135531 w 988046"/>
              <a:gd name="connsiteY4" fmla="*/ 673183 h 1861085"/>
              <a:gd name="connsiteX5" fmla="*/ 72749 w 988046"/>
              <a:gd name="connsiteY5" fmla="*/ 538659 h 1861085"/>
              <a:gd name="connsiteX6" fmla="*/ 0 w 988046"/>
              <a:gd name="connsiteY6" fmla="*/ 416647 h 18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046" h="1861085">
                <a:moveTo>
                  <a:pt x="595376" y="0"/>
                </a:moveTo>
                <a:cubicBezTo>
                  <a:pt x="974545" y="541822"/>
                  <a:pt x="1086352" y="1226818"/>
                  <a:pt x="899148" y="1861085"/>
                </a:cubicBezTo>
                <a:lnTo>
                  <a:pt x="177353" y="1648046"/>
                </a:lnTo>
                <a:lnTo>
                  <a:pt x="211504" y="1517512"/>
                </a:lnTo>
                <a:cubicBezTo>
                  <a:pt x="269169" y="1244228"/>
                  <a:pt x="248652" y="951387"/>
                  <a:pt x="135531" y="673183"/>
                </a:cubicBezTo>
                <a:cubicBezTo>
                  <a:pt x="116677" y="626816"/>
                  <a:pt x="95697" y="581952"/>
                  <a:pt x="72749" y="538659"/>
                </a:cubicBezTo>
                <a:lnTo>
                  <a:pt x="0" y="416647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3F3F2C-6AC6-7F08-F555-237358F14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r="30524"/>
          <a:stretch/>
        </p:blipFill>
        <p:spPr>
          <a:xfrm rot="12901279">
            <a:off x="4868221" y="2552972"/>
            <a:ext cx="891442" cy="1582844"/>
          </a:xfrm>
          <a:custGeom>
            <a:avLst/>
            <a:gdLst>
              <a:gd name="connsiteX0" fmla="*/ 599821 w 1040921"/>
              <a:gd name="connsiteY0" fmla="*/ 0 h 1848259"/>
              <a:gd name="connsiteX1" fmla="*/ 973804 w 1040921"/>
              <a:gd name="connsiteY1" fmla="*/ 1848259 h 1848259"/>
              <a:gd name="connsiteX2" fmla="*/ 240479 w 1040921"/>
              <a:gd name="connsiteY2" fmla="*/ 1661673 h 1848259"/>
              <a:gd name="connsiteX3" fmla="*/ 267599 w 1040921"/>
              <a:gd name="connsiteY3" fmla="*/ 1526991 h 1848259"/>
              <a:gd name="connsiteX4" fmla="*/ 2807 w 1040921"/>
              <a:gd name="connsiteY4" fmla="*/ 457991 h 1848259"/>
              <a:gd name="connsiteX5" fmla="*/ 0 w 1040921"/>
              <a:gd name="connsiteY5" fmla="*/ 454517 h 18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921" h="1848259">
                <a:moveTo>
                  <a:pt x="599821" y="0"/>
                </a:moveTo>
                <a:cubicBezTo>
                  <a:pt x="999223" y="527084"/>
                  <a:pt x="1136873" y="1207361"/>
                  <a:pt x="973804" y="1848259"/>
                </a:cubicBezTo>
                <a:lnTo>
                  <a:pt x="240479" y="1661673"/>
                </a:lnTo>
                <a:lnTo>
                  <a:pt x="267599" y="1526991"/>
                </a:lnTo>
                <a:cubicBezTo>
                  <a:pt x="325379" y="1139284"/>
                  <a:pt x="222135" y="757746"/>
                  <a:pt x="2807" y="457991"/>
                </a:cubicBezTo>
                <a:lnTo>
                  <a:pt x="0" y="454517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6C54CC-B2BE-7B4B-05AB-4586C08D72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25261"/>
          <a:stretch/>
        </p:blipFill>
        <p:spPr>
          <a:xfrm rot="15484771">
            <a:off x="5926952" y="1620790"/>
            <a:ext cx="797890" cy="1612607"/>
          </a:xfrm>
          <a:custGeom>
            <a:avLst/>
            <a:gdLst>
              <a:gd name="connsiteX0" fmla="*/ 663201 w 931683"/>
              <a:gd name="connsiteY0" fmla="*/ 0 h 1883012"/>
              <a:gd name="connsiteX1" fmla="*/ 764145 w 931683"/>
              <a:gd name="connsiteY1" fmla="*/ 1883012 h 1883012"/>
              <a:gd name="connsiteX2" fmla="*/ 85112 w 931683"/>
              <a:gd name="connsiteY2" fmla="*/ 1599722 h 1883012"/>
              <a:gd name="connsiteX3" fmla="*/ 127270 w 931683"/>
              <a:gd name="connsiteY3" fmla="*/ 1476942 h 1883012"/>
              <a:gd name="connsiteX4" fmla="*/ 5811 w 931683"/>
              <a:gd name="connsiteY4" fmla="*/ 373757 h 1883012"/>
              <a:gd name="connsiteX5" fmla="*/ 0 w 931683"/>
              <a:gd name="connsiteY5" fmla="*/ 364339 h 1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83" h="1883012">
                <a:moveTo>
                  <a:pt x="663201" y="0"/>
                </a:moveTo>
                <a:cubicBezTo>
                  <a:pt x="981620" y="579612"/>
                  <a:pt x="1018774" y="1272680"/>
                  <a:pt x="764145" y="1883012"/>
                </a:cubicBezTo>
                <a:lnTo>
                  <a:pt x="85112" y="1599722"/>
                </a:lnTo>
                <a:lnTo>
                  <a:pt x="127270" y="1476942"/>
                </a:lnTo>
                <a:cubicBezTo>
                  <a:pt x="230914" y="1120599"/>
                  <a:pt x="198616" y="724715"/>
                  <a:pt x="5811" y="373757"/>
                </a:cubicBezTo>
                <a:lnTo>
                  <a:pt x="0" y="364339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A7A811-451E-1408-E59A-3FE9513A9B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1461"/>
          <a:stretch/>
        </p:blipFill>
        <p:spPr>
          <a:xfrm rot="19157800">
            <a:off x="7164211" y="1861083"/>
            <a:ext cx="898662" cy="1574430"/>
          </a:xfrm>
          <a:custGeom>
            <a:avLst/>
            <a:gdLst>
              <a:gd name="connsiteX0" fmla="*/ 575238 w 1049351"/>
              <a:gd name="connsiteY0" fmla="*/ 0 h 1838435"/>
              <a:gd name="connsiteX1" fmla="*/ 994849 w 1049351"/>
              <a:gd name="connsiteY1" fmla="*/ 1838435 h 1838435"/>
              <a:gd name="connsiteX2" fmla="*/ 307617 w 1049351"/>
              <a:gd name="connsiteY2" fmla="*/ 1681579 h 1838435"/>
              <a:gd name="connsiteX3" fmla="*/ 307950 w 1049351"/>
              <a:gd name="connsiteY3" fmla="*/ 1680284 h 1838435"/>
              <a:gd name="connsiteX4" fmla="*/ 337410 w 1049351"/>
              <a:gd name="connsiteY4" fmla="*/ 1388040 h 1838435"/>
              <a:gd name="connsiteX5" fmla="*/ 6280 w 1049351"/>
              <a:gd name="connsiteY5" fmla="*/ 465647 h 1838435"/>
              <a:gd name="connsiteX6" fmla="*/ 0 w 1049351"/>
              <a:gd name="connsiteY6" fmla="*/ 458737 h 183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51" h="1838435">
                <a:moveTo>
                  <a:pt x="575238" y="0"/>
                </a:moveTo>
                <a:cubicBezTo>
                  <a:pt x="987563" y="517039"/>
                  <a:pt x="1142005" y="1193699"/>
                  <a:pt x="994849" y="1838435"/>
                </a:cubicBezTo>
                <a:lnTo>
                  <a:pt x="307617" y="1681579"/>
                </a:lnTo>
                <a:lnTo>
                  <a:pt x="307950" y="1680284"/>
                </a:lnTo>
                <a:cubicBezTo>
                  <a:pt x="327266" y="1585887"/>
                  <a:pt x="337410" y="1488148"/>
                  <a:pt x="337410" y="1388040"/>
                </a:cubicBezTo>
                <a:cubicBezTo>
                  <a:pt x="337410" y="1037662"/>
                  <a:pt x="213145" y="716308"/>
                  <a:pt x="6280" y="465647"/>
                </a:cubicBezTo>
                <a:lnTo>
                  <a:pt x="0" y="458737"/>
                </a:lnTo>
                <a:close/>
              </a:path>
            </a:pathLst>
          </a:cu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F66604F-BAD7-2CDA-AFAB-13A8012B936C}"/>
              </a:ext>
            </a:extLst>
          </p:cNvPr>
          <p:cNvSpPr txBox="1"/>
          <p:nvPr/>
        </p:nvSpPr>
        <p:spPr>
          <a:xfrm>
            <a:off x="5622194" y="3370842"/>
            <a:ext cx="22445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Individual</a:t>
            </a:r>
          </a:p>
          <a:p>
            <a:pPr algn="ctr"/>
            <a:r>
              <a:rPr lang="en-US" sz="2800" b="1" dirty="0">
                <a:latin typeface="+mj-lt"/>
              </a:rPr>
              <a:t> Differences</a:t>
            </a: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B89B3BD6-7D5C-8D41-3D95-C7D298B795DD}"/>
              </a:ext>
            </a:extLst>
          </p:cNvPr>
          <p:cNvSpPr txBox="1">
            <a:spLocks/>
          </p:cNvSpPr>
          <p:nvPr/>
        </p:nvSpPr>
        <p:spPr>
          <a:xfrm>
            <a:off x="2062921" y="938374"/>
            <a:ext cx="8605080" cy="43839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/>
              <a:t>Procedure</a:t>
            </a:r>
            <a:endParaRPr lang="en-GB" dirty="0"/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E50B2684-F9A2-E46E-F1F0-3A6F7C1ED2F6}"/>
              </a:ext>
            </a:extLst>
          </p:cNvPr>
          <p:cNvCxnSpPr>
            <a:cxnSpLocks/>
          </p:cNvCxnSpPr>
          <p:nvPr/>
        </p:nvCxnSpPr>
        <p:spPr>
          <a:xfrm>
            <a:off x="2050221" y="144919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EB243EF-B9FA-8F77-414F-DBC6F46A2B79}"/>
              </a:ext>
            </a:extLst>
          </p:cNvPr>
          <p:cNvSpPr txBox="1"/>
          <p:nvPr/>
        </p:nvSpPr>
        <p:spPr>
          <a:xfrm>
            <a:off x="7613542" y="1074562"/>
            <a:ext cx="4781144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GB" sz="2400" spc="30" dirty="0"/>
              <a:t>Musical Scene Analysis Test</a:t>
            </a:r>
            <a:br>
              <a:rPr lang="en-GB" sz="2400" spc="30" dirty="0"/>
            </a:br>
            <a:r>
              <a:rPr lang="en-GB" sz="2400" spc="30" dirty="0"/>
              <a:t>(adaptive with 30 items)</a:t>
            </a:r>
            <a:br>
              <a:rPr lang="en-GB" sz="2400" spc="30" dirty="0"/>
            </a:br>
            <a:r>
              <a:rPr lang="en-GB" sz="1200" spc="30" dirty="0">
                <a:solidFill>
                  <a:prstClr val="black"/>
                </a:solidFill>
              </a:rPr>
              <a:t>[</a:t>
            </a:r>
            <a:r>
              <a:rPr lang="de-DE" sz="1200" spc="30" dirty="0">
                <a:solidFill>
                  <a:prstClr val="black"/>
                </a:solidFill>
              </a:rPr>
              <a:t>Hake et al., 2023</a:t>
            </a:r>
            <a:r>
              <a:rPr lang="en-GB" sz="1200" dirty="0">
                <a:solidFill>
                  <a:prstClr val="black"/>
                </a:solidFill>
              </a:rPr>
              <a:t>]</a:t>
            </a:r>
            <a:endParaRPr lang="en-GB" sz="1200" b="1" spc="30" dirty="0">
              <a:solidFill>
                <a:prstClr val="black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GB" sz="2400" spc="30" dirty="0"/>
              <a:t> </a:t>
            </a:r>
            <a:endParaRPr lang="en-GB" b="1" spc="30" dirty="0"/>
          </a:p>
        </p:txBody>
      </p:sp>
    </p:spTree>
    <p:extLst>
      <p:ext uri="{BB962C8B-B14F-4D97-AF65-F5344CB8AC3E}">
        <p14:creationId xmlns:p14="http://schemas.microsoft.com/office/powerpoint/2010/main" val="3349788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E19B498A-0A51-658E-1577-DC847E0F7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6602"/>
          <a:stretch/>
        </p:blipFill>
        <p:spPr>
          <a:xfrm>
            <a:off x="7922595" y="3053108"/>
            <a:ext cx="749273" cy="1601141"/>
          </a:xfrm>
          <a:custGeom>
            <a:avLst/>
            <a:gdLst>
              <a:gd name="connsiteX0" fmla="*/ 595292 w 874912"/>
              <a:gd name="connsiteY0" fmla="*/ 0 h 1869624"/>
              <a:gd name="connsiteX1" fmla="*/ 630050 w 874912"/>
              <a:gd name="connsiteY1" fmla="*/ 0 h 1869624"/>
              <a:gd name="connsiteX2" fmla="*/ 725835 w 874912"/>
              <a:gd name="connsiteY2" fmla="*/ 209211 h 1869624"/>
              <a:gd name="connsiteX3" fmla="*/ 693430 w 874912"/>
              <a:gd name="connsiteY3" fmla="*/ 1869624 h 1869624"/>
              <a:gd name="connsiteX4" fmla="*/ 61342 w 874912"/>
              <a:gd name="connsiteY4" fmla="*/ 1593703 h 1869624"/>
              <a:gd name="connsiteX5" fmla="*/ 87374 w 874912"/>
              <a:gd name="connsiteY5" fmla="*/ 1534048 h 1869624"/>
              <a:gd name="connsiteX6" fmla="*/ 62947 w 874912"/>
              <a:gd name="connsiteY6" fmla="*/ 441931 h 1869624"/>
              <a:gd name="connsiteX7" fmla="*/ 0 w 874912"/>
              <a:gd name="connsiteY7" fmla="*/ 314475 h 186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12" h="1869624">
                <a:moveTo>
                  <a:pt x="595292" y="0"/>
                </a:moveTo>
                <a:lnTo>
                  <a:pt x="630050" y="0"/>
                </a:lnTo>
                <a:lnTo>
                  <a:pt x="725835" y="209211"/>
                </a:lnTo>
                <a:cubicBezTo>
                  <a:pt x="934100" y="741983"/>
                  <a:pt x="924930" y="1339298"/>
                  <a:pt x="693430" y="1869624"/>
                </a:cubicBezTo>
                <a:lnTo>
                  <a:pt x="61342" y="1593703"/>
                </a:lnTo>
                <a:lnTo>
                  <a:pt x="87374" y="1534048"/>
                </a:lnTo>
                <a:cubicBezTo>
                  <a:pt x="220133" y="1184271"/>
                  <a:pt x="214188" y="790993"/>
                  <a:pt x="62947" y="441931"/>
                </a:cubicBezTo>
                <a:lnTo>
                  <a:pt x="0" y="314475"/>
                </a:lnTo>
                <a:close/>
              </a:path>
            </a:pathLst>
          </a:cu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0D93AF4-EEE2-32FC-2DEA-6F249D82C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 r="26443"/>
          <a:stretch/>
        </p:blipFill>
        <p:spPr>
          <a:xfrm rot="3204372">
            <a:off x="7368067" y="4270774"/>
            <a:ext cx="758881" cy="1610731"/>
          </a:xfrm>
          <a:custGeom>
            <a:avLst/>
            <a:gdLst>
              <a:gd name="connsiteX0" fmla="*/ 598352 w 886132"/>
              <a:gd name="connsiteY0" fmla="*/ 0 h 1880822"/>
              <a:gd name="connsiteX1" fmla="*/ 733462 w 886132"/>
              <a:gd name="connsiteY1" fmla="*/ 1880822 h 1880822"/>
              <a:gd name="connsiteX2" fmla="*/ 83309 w 886132"/>
              <a:gd name="connsiteY2" fmla="*/ 1623344 h 1880822"/>
              <a:gd name="connsiteX3" fmla="*/ 118493 w 886132"/>
              <a:gd name="connsiteY3" fmla="*/ 1534532 h 1880822"/>
              <a:gd name="connsiteX4" fmla="*/ 191706 w 886132"/>
              <a:gd name="connsiteY4" fmla="*/ 963376 h 1880822"/>
              <a:gd name="connsiteX5" fmla="*/ 37593 w 886132"/>
              <a:gd name="connsiteY5" fmla="*/ 408553 h 1880822"/>
              <a:gd name="connsiteX6" fmla="*/ 0 w 886132"/>
              <a:gd name="connsiteY6" fmla="*/ 342991 h 18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132" h="1880822">
                <a:moveTo>
                  <a:pt x="598352" y="0"/>
                </a:moveTo>
                <a:cubicBezTo>
                  <a:pt x="927225" y="573724"/>
                  <a:pt x="976953" y="1265981"/>
                  <a:pt x="733462" y="1880822"/>
                </a:cubicBezTo>
                <a:lnTo>
                  <a:pt x="83309" y="1623344"/>
                </a:lnTo>
                <a:lnTo>
                  <a:pt x="118493" y="1534532"/>
                </a:lnTo>
                <a:cubicBezTo>
                  <a:pt x="179250" y="1356233"/>
                  <a:pt x="206054" y="1163077"/>
                  <a:pt x="191706" y="963376"/>
                </a:cubicBezTo>
                <a:cubicBezTo>
                  <a:pt x="177358" y="763675"/>
                  <a:pt x="123216" y="576334"/>
                  <a:pt x="37593" y="408553"/>
                </a:cubicBezTo>
                <a:lnTo>
                  <a:pt x="0" y="342991"/>
                </a:lnTo>
                <a:close/>
              </a:path>
            </a:pathLst>
          </a:cu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33FB91B-4B24-DE70-66CA-9F008A927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25405"/>
          <a:stretch/>
        </p:blipFill>
        <p:spPr>
          <a:xfrm rot="6415951">
            <a:off x="6077604" y="4635343"/>
            <a:ext cx="789738" cy="1605453"/>
          </a:xfrm>
          <a:custGeom>
            <a:avLst/>
            <a:gdLst>
              <a:gd name="connsiteX0" fmla="*/ 593530 w 922163"/>
              <a:gd name="connsiteY0" fmla="*/ 0 h 1874659"/>
              <a:gd name="connsiteX1" fmla="*/ 797423 w 922163"/>
              <a:gd name="connsiteY1" fmla="*/ 1874659 h 1874659"/>
              <a:gd name="connsiteX2" fmla="*/ 112453 w 922163"/>
              <a:gd name="connsiteY2" fmla="*/ 1632004 h 1874659"/>
              <a:gd name="connsiteX3" fmla="*/ 113897 w 922163"/>
              <a:gd name="connsiteY3" fmla="*/ 1628715 h 1874659"/>
              <a:gd name="connsiteX4" fmla="*/ 23880 w 922163"/>
              <a:gd name="connsiteY4" fmla="*/ 408092 h 1874659"/>
              <a:gd name="connsiteX5" fmla="*/ 0 w 922163"/>
              <a:gd name="connsiteY5" fmla="*/ 369749 h 187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163" h="1874659">
                <a:moveTo>
                  <a:pt x="593530" y="0"/>
                </a:moveTo>
                <a:cubicBezTo>
                  <a:pt x="943206" y="561308"/>
                  <a:pt x="1018253" y="1251301"/>
                  <a:pt x="797423" y="1874659"/>
                </a:cubicBezTo>
                <a:lnTo>
                  <a:pt x="112453" y="1632004"/>
                </a:lnTo>
                <a:lnTo>
                  <a:pt x="113897" y="1628715"/>
                </a:lnTo>
                <a:cubicBezTo>
                  <a:pt x="267863" y="1223381"/>
                  <a:pt x="228725" y="775771"/>
                  <a:pt x="23880" y="408092"/>
                </a:cubicBezTo>
                <a:lnTo>
                  <a:pt x="0" y="369749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2D29F31-4C87-03A9-71FE-2C6BD5C8F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321" r="32321"/>
          <a:stretch/>
        </p:blipFill>
        <p:spPr>
          <a:xfrm rot="9685444">
            <a:off x="4555995" y="3917763"/>
            <a:ext cx="1004946" cy="1892918"/>
          </a:xfrm>
          <a:custGeom>
            <a:avLst/>
            <a:gdLst>
              <a:gd name="connsiteX0" fmla="*/ 595376 w 988046"/>
              <a:gd name="connsiteY0" fmla="*/ 0 h 1861085"/>
              <a:gd name="connsiteX1" fmla="*/ 899148 w 988046"/>
              <a:gd name="connsiteY1" fmla="*/ 1861085 h 1861085"/>
              <a:gd name="connsiteX2" fmla="*/ 177353 w 988046"/>
              <a:gd name="connsiteY2" fmla="*/ 1648046 h 1861085"/>
              <a:gd name="connsiteX3" fmla="*/ 211504 w 988046"/>
              <a:gd name="connsiteY3" fmla="*/ 1517512 h 1861085"/>
              <a:gd name="connsiteX4" fmla="*/ 135531 w 988046"/>
              <a:gd name="connsiteY4" fmla="*/ 673183 h 1861085"/>
              <a:gd name="connsiteX5" fmla="*/ 72749 w 988046"/>
              <a:gd name="connsiteY5" fmla="*/ 538659 h 1861085"/>
              <a:gd name="connsiteX6" fmla="*/ 0 w 988046"/>
              <a:gd name="connsiteY6" fmla="*/ 416647 h 18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046" h="1861085">
                <a:moveTo>
                  <a:pt x="595376" y="0"/>
                </a:moveTo>
                <a:cubicBezTo>
                  <a:pt x="974545" y="541822"/>
                  <a:pt x="1086352" y="1226818"/>
                  <a:pt x="899148" y="1861085"/>
                </a:cubicBezTo>
                <a:lnTo>
                  <a:pt x="177353" y="1648046"/>
                </a:lnTo>
                <a:lnTo>
                  <a:pt x="211504" y="1517512"/>
                </a:lnTo>
                <a:cubicBezTo>
                  <a:pt x="269169" y="1244228"/>
                  <a:pt x="248652" y="951387"/>
                  <a:pt x="135531" y="673183"/>
                </a:cubicBezTo>
                <a:cubicBezTo>
                  <a:pt x="116677" y="626816"/>
                  <a:pt x="95697" y="581952"/>
                  <a:pt x="72749" y="538659"/>
                </a:cubicBezTo>
                <a:lnTo>
                  <a:pt x="0" y="416647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3F3F2C-6AC6-7F08-F555-237358F14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r="30524"/>
          <a:stretch/>
        </p:blipFill>
        <p:spPr>
          <a:xfrm rot="12901279">
            <a:off x="4868221" y="2552972"/>
            <a:ext cx="891442" cy="1582844"/>
          </a:xfrm>
          <a:custGeom>
            <a:avLst/>
            <a:gdLst>
              <a:gd name="connsiteX0" fmla="*/ 599821 w 1040921"/>
              <a:gd name="connsiteY0" fmla="*/ 0 h 1848259"/>
              <a:gd name="connsiteX1" fmla="*/ 973804 w 1040921"/>
              <a:gd name="connsiteY1" fmla="*/ 1848259 h 1848259"/>
              <a:gd name="connsiteX2" fmla="*/ 240479 w 1040921"/>
              <a:gd name="connsiteY2" fmla="*/ 1661673 h 1848259"/>
              <a:gd name="connsiteX3" fmla="*/ 267599 w 1040921"/>
              <a:gd name="connsiteY3" fmla="*/ 1526991 h 1848259"/>
              <a:gd name="connsiteX4" fmla="*/ 2807 w 1040921"/>
              <a:gd name="connsiteY4" fmla="*/ 457991 h 1848259"/>
              <a:gd name="connsiteX5" fmla="*/ 0 w 1040921"/>
              <a:gd name="connsiteY5" fmla="*/ 454517 h 18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921" h="1848259">
                <a:moveTo>
                  <a:pt x="599821" y="0"/>
                </a:moveTo>
                <a:cubicBezTo>
                  <a:pt x="999223" y="527084"/>
                  <a:pt x="1136873" y="1207361"/>
                  <a:pt x="973804" y="1848259"/>
                </a:cubicBezTo>
                <a:lnTo>
                  <a:pt x="240479" y="1661673"/>
                </a:lnTo>
                <a:lnTo>
                  <a:pt x="267599" y="1526991"/>
                </a:lnTo>
                <a:cubicBezTo>
                  <a:pt x="325379" y="1139284"/>
                  <a:pt x="222135" y="757746"/>
                  <a:pt x="2807" y="457991"/>
                </a:cubicBezTo>
                <a:lnTo>
                  <a:pt x="0" y="454517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6C54CC-B2BE-7B4B-05AB-4586C08D72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25261"/>
          <a:stretch/>
        </p:blipFill>
        <p:spPr>
          <a:xfrm rot="15484771">
            <a:off x="5926952" y="1620790"/>
            <a:ext cx="797890" cy="1612607"/>
          </a:xfrm>
          <a:custGeom>
            <a:avLst/>
            <a:gdLst>
              <a:gd name="connsiteX0" fmla="*/ 663201 w 931683"/>
              <a:gd name="connsiteY0" fmla="*/ 0 h 1883012"/>
              <a:gd name="connsiteX1" fmla="*/ 764145 w 931683"/>
              <a:gd name="connsiteY1" fmla="*/ 1883012 h 1883012"/>
              <a:gd name="connsiteX2" fmla="*/ 85112 w 931683"/>
              <a:gd name="connsiteY2" fmla="*/ 1599722 h 1883012"/>
              <a:gd name="connsiteX3" fmla="*/ 127270 w 931683"/>
              <a:gd name="connsiteY3" fmla="*/ 1476942 h 1883012"/>
              <a:gd name="connsiteX4" fmla="*/ 5811 w 931683"/>
              <a:gd name="connsiteY4" fmla="*/ 373757 h 1883012"/>
              <a:gd name="connsiteX5" fmla="*/ 0 w 931683"/>
              <a:gd name="connsiteY5" fmla="*/ 364339 h 1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83" h="1883012">
                <a:moveTo>
                  <a:pt x="663201" y="0"/>
                </a:moveTo>
                <a:cubicBezTo>
                  <a:pt x="981620" y="579612"/>
                  <a:pt x="1018774" y="1272680"/>
                  <a:pt x="764145" y="1883012"/>
                </a:cubicBezTo>
                <a:lnTo>
                  <a:pt x="85112" y="1599722"/>
                </a:lnTo>
                <a:lnTo>
                  <a:pt x="127270" y="1476942"/>
                </a:lnTo>
                <a:cubicBezTo>
                  <a:pt x="230914" y="1120599"/>
                  <a:pt x="198616" y="724715"/>
                  <a:pt x="5811" y="373757"/>
                </a:cubicBezTo>
                <a:lnTo>
                  <a:pt x="0" y="364339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A7A811-451E-1408-E59A-3FE9513A9B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1461"/>
          <a:stretch/>
        </p:blipFill>
        <p:spPr>
          <a:xfrm rot="19157800">
            <a:off x="7164211" y="1861083"/>
            <a:ext cx="898662" cy="1574430"/>
          </a:xfrm>
          <a:custGeom>
            <a:avLst/>
            <a:gdLst>
              <a:gd name="connsiteX0" fmla="*/ 575238 w 1049351"/>
              <a:gd name="connsiteY0" fmla="*/ 0 h 1838435"/>
              <a:gd name="connsiteX1" fmla="*/ 994849 w 1049351"/>
              <a:gd name="connsiteY1" fmla="*/ 1838435 h 1838435"/>
              <a:gd name="connsiteX2" fmla="*/ 307617 w 1049351"/>
              <a:gd name="connsiteY2" fmla="*/ 1681579 h 1838435"/>
              <a:gd name="connsiteX3" fmla="*/ 307950 w 1049351"/>
              <a:gd name="connsiteY3" fmla="*/ 1680284 h 1838435"/>
              <a:gd name="connsiteX4" fmla="*/ 337410 w 1049351"/>
              <a:gd name="connsiteY4" fmla="*/ 1388040 h 1838435"/>
              <a:gd name="connsiteX5" fmla="*/ 6280 w 1049351"/>
              <a:gd name="connsiteY5" fmla="*/ 465647 h 1838435"/>
              <a:gd name="connsiteX6" fmla="*/ 0 w 1049351"/>
              <a:gd name="connsiteY6" fmla="*/ 458737 h 183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51" h="1838435">
                <a:moveTo>
                  <a:pt x="575238" y="0"/>
                </a:moveTo>
                <a:cubicBezTo>
                  <a:pt x="987563" y="517039"/>
                  <a:pt x="1142005" y="1193699"/>
                  <a:pt x="994849" y="1838435"/>
                </a:cubicBezTo>
                <a:lnTo>
                  <a:pt x="307617" y="1681579"/>
                </a:lnTo>
                <a:lnTo>
                  <a:pt x="307950" y="1680284"/>
                </a:lnTo>
                <a:cubicBezTo>
                  <a:pt x="327266" y="1585887"/>
                  <a:pt x="337410" y="1488148"/>
                  <a:pt x="337410" y="1388040"/>
                </a:cubicBezTo>
                <a:cubicBezTo>
                  <a:pt x="337410" y="1037662"/>
                  <a:pt x="213145" y="716308"/>
                  <a:pt x="6280" y="465647"/>
                </a:cubicBezTo>
                <a:lnTo>
                  <a:pt x="0" y="458737"/>
                </a:lnTo>
                <a:close/>
              </a:path>
            </a:pathLst>
          </a:cu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F66604F-BAD7-2CDA-AFAB-13A8012B936C}"/>
              </a:ext>
            </a:extLst>
          </p:cNvPr>
          <p:cNvSpPr txBox="1"/>
          <p:nvPr/>
        </p:nvSpPr>
        <p:spPr>
          <a:xfrm>
            <a:off x="5622194" y="3370842"/>
            <a:ext cx="22445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Individual</a:t>
            </a:r>
          </a:p>
          <a:p>
            <a:pPr algn="ctr"/>
            <a:r>
              <a:rPr lang="en-US" sz="2800" b="1" dirty="0">
                <a:latin typeface="+mj-lt"/>
              </a:rPr>
              <a:t> Differences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6B3A0-31F7-56CC-3EB2-217106B16D60}"/>
              </a:ext>
            </a:extLst>
          </p:cNvPr>
          <p:cNvSpPr txBox="1"/>
          <p:nvPr/>
        </p:nvSpPr>
        <p:spPr>
          <a:xfrm>
            <a:off x="1540443" y="5330433"/>
            <a:ext cx="4781144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spc="30" dirty="0"/>
              <a:t>better-ear audiometry </a:t>
            </a:r>
            <a:br>
              <a:rPr lang="en-GB" sz="2400" spc="30" dirty="0"/>
            </a:br>
            <a:r>
              <a:rPr lang="en-GB" sz="2400" spc="30" dirty="0"/>
              <a:t>(pure-tone average; </a:t>
            </a:r>
            <a:r>
              <a:rPr lang="en-GB" sz="2400" b="1" spc="30" dirty="0"/>
              <a:t>PTA</a:t>
            </a:r>
            <a:r>
              <a:rPr lang="en-GB" sz="2400" spc="30" dirty="0"/>
              <a:t>) </a:t>
            </a:r>
            <a:endParaRPr lang="en-GB" b="1" spc="30" dirty="0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B89B3BD6-7D5C-8D41-3D95-C7D298B795DD}"/>
              </a:ext>
            </a:extLst>
          </p:cNvPr>
          <p:cNvSpPr txBox="1">
            <a:spLocks/>
          </p:cNvSpPr>
          <p:nvPr/>
        </p:nvSpPr>
        <p:spPr>
          <a:xfrm>
            <a:off x="2062921" y="938374"/>
            <a:ext cx="8605080" cy="43839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/>
              <a:t>Procedure</a:t>
            </a:r>
            <a:endParaRPr lang="en-GB" dirty="0"/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E50B2684-F9A2-E46E-F1F0-3A6F7C1ED2F6}"/>
              </a:ext>
            </a:extLst>
          </p:cNvPr>
          <p:cNvCxnSpPr>
            <a:cxnSpLocks/>
          </p:cNvCxnSpPr>
          <p:nvPr/>
        </p:nvCxnSpPr>
        <p:spPr>
          <a:xfrm>
            <a:off x="2050221" y="144919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ED68DA8-C758-A34C-F8A0-03D81D6E9CED}"/>
              </a:ext>
            </a:extLst>
          </p:cNvPr>
          <p:cNvSpPr txBox="1"/>
          <p:nvPr/>
        </p:nvSpPr>
        <p:spPr>
          <a:xfrm>
            <a:off x="7613542" y="1074562"/>
            <a:ext cx="4781144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GB" sz="2400" spc="30" dirty="0"/>
              <a:t>Musical Scene Analysis Test</a:t>
            </a:r>
            <a:br>
              <a:rPr lang="en-GB" sz="2400" spc="30" dirty="0"/>
            </a:br>
            <a:r>
              <a:rPr lang="en-GB" sz="2400" spc="30" dirty="0"/>
              <a:t>(adaptive with 30 items)</a:t>
            </a:r>
            <a:br>
              <a:rPr lang="en-GB" sz="2400" spc="30" dirty="0"/>
            </a:br>
            <a:r>
              <a:rPr lang="en-GB" sz="1200" spc="30" dirty="0">
                <a:solidFill>
                  <a:prstClr val="black"/>
                </a:solidFill>
              </a:rPr>
              <a:t>[</a:t>
            </a:r>
            <a:r>
              <a:rPr lang="de-DE" sz="1200" spc="30" dirty="0">
                <a:solidFill>
                  <a:prstClr val="black"/>
                </a:solidFill>
              </a:rPr>
              <a:t>Hake et al., 2023</a:t>
            </a:r>
            <a:r>
              <a:rPr lang="en-GB" sz="1200" dirty="0">
                <a:solidFill>
                  <a:prstClr val="black"/>
                </a:solidFill>
              </a:rPr>
              <a:t>]</a:t>
            </a:r>
            <a:endParaRPr lang="en-GB" sz="1200" b="1" spc="30" dirty="0">
              <a:solidFill>
                <a:prstClr val="black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GB" sz="2400" spc="30" dirty="0"/>
              <a:t> </a:t>
            </a:r>
            <a:endParaRPr lang="en-GB" b="1" spc="30" dirty="0"/>
          </a:p>
        </p:txBody>
      </p:sp>
    </p:spTree>
    <p:extLst>
      <p:ext uri="{BB962C8B-B14F-4D97-AF65-F5344CB8AC3E}">
        <p14:creationId xmlns:p14="http://schemas.microsoft.com/office/powerpoint/2010/main" val="845976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E19B498A-0A51-658E-1577-DC847E0F7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6602"/>
          <a:stretch/>
        </p:blipFill>
        <p:spPr>
          <a:xfrm>
            <a:off x="7922595" y="3053108"/>
            <a:ext cx="749273" cy="1601141"/>
          </a:xfrm>
          <a:custGeom>
            <a:avLst/>
            <a:gdLst>
              <a:gd name="connsiteX0" fmla="*/ 595292 w 874912"/>
              <a:gd name="connsiteY0" fmla="*/ 0 h 1869624"/>
              <a:gd name="connsiteX1" fmla="*/ 630050 w 874912"/>
              <a:gd name="connsiteY1" fmla="*/ 0 h 1869624"/>
              <a:gd name="connsiteX2" fmla="*/ 725835 w 874912"/>
              <a:gd name="connsiteY2" fmla="*/ 209211 h 1869624"/>
              <a:gd name="connsiteX3" fmla="*/ 693430 w 874912"/>
              <a:gd name="connsiteY3" fmla="*/ 1869624 h 1869624"/>
              <a:gd name="connsiteX4" fmla="*/ 61342 w 874912"/>
              <a:gd name="connsiteY4" fmla="*/ 1593703 h 1869624"/>
              <a:gd name="connsiteX5" fmla="*/ 87374 w 874912"/>
              <a:gd name="connsiteY5" fmla="*/ 1534048 h 1869624"/>
              <a:gd name="connsiteX6" fmla="*/ 62947 w 874912"/>
              <a:gd name="connsiteY6" fmla="*/ 441931 h 1869624"/>
              <a:gd name="connsiteX7" fmla="*/ 0 w 874912"/>
              <a:gd name="connsiteY7" fmla="*/ 314475 h 186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12" h="1869624">
                <a:moveTo>
                  <a:pt x="595292" y="0"/>
                </a:moveTo>
                <a:lnTo>
                  <a:pt x="630050" y="0"/>
                </a:lnTo>
                <a:lnTo>
                  <a:pt x="725835" y="209211"/>
                </a:lnTo>
                <a:cubicBezTo>
                  <a:pt x="934100" y="741983"/>
                  <a:pt x="924930" y="1339298"/>
                  <a:pt x="693430" y="1869624"/>
                </a:cubicBezTo>
                <a:lnTo>
                  <a:pt x="61342" y="1593703"/>
                </a:lnTo>
                <a:lnTo>
                  <a:pt x="87374" y="1534048"/>
                </a:lnTo>
                <a:cubicBezTo>
                  <a:pt x="220133" y="1184271"/>
                  <a:pt x="214188" y="790993"/>
                  <a:pt x="62947" y="441931"/>
                </a:cubicBezTo>
                <a:lnTo>
                  <a:pt x="0" y="314475"/>
                </a:lnTo>
                <a:close/>
              </a:path>
            </a:pathLst>
          </a:cu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0D93AF4-EEE2-32FC-2DEA-6F249D82C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 r="26443"/>
          <a:stretch/>
        </p:blipFill>
        <p:spPr>
          <a:xfrm rot="3204372">
            <a:off x="7368067" y="4270774"/>
            <a:ext cx="758881" cy="1610731"/>
          </a:xfrm>
          <a:custGeom>
            <a:avLst/>
            <a:gdLst>
              <a:gd name="connsiteX0" fmla="*/ 598352 w 886132"/>
              <a:gd name="connsiteY0" fmla="*/ 0 h 1880822"/>
              <a:gd name="connsiteX1" fmla="*/ 733462 w 886132"/>
              <a:gd name="connsiteY1" fmla="*/ 1880822 h 1880822"/>
              <a:gd name="connsiteX2" fmla="*/ 83309 w 886132"/>
              <a:gd name="connsiteY2" fmla="*/ 1623344 h 1880822"/>
              <a:gd name="connsiteX3" fmla="*/ 118493 w 886132"/>
              <a:gd name="connsiteY3" fmla="*/ 1534532 h 1880822"/>
              <a:gd name="connsiteX4" fmla="*/ 191706 w 886132"/>
              <a:gd name="connsiteY4" fmla="*/ 963376 h 1880822"/>
              <a:gd name="connsiteX5" fmla="*/ 37593 w 886132"/>
              <a:gd name="connsiteY5" fmla="*/ 408553 h 1880822"/>
              <a:gd name="connsiteX6" fmla="*/ 0 w 886132"/>
              <a:gd name="connsiteY6" fmla="*/ 342991 h 18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132" h="1880822">
                <a:moveTo>
                  <a:pt x="598352" y="0"/>
                </a:moveTo>
                <a:cubicBezTo>
                  <a:pt x="927225" y="573724"/>
                  <a:pt x="976953" y="1265981"/>
                  <a:pt x="733462" y="1880822"/>
                </a:cubicBezTo>
                <a:lnTo>
                  <a:pt x="83309" y="1623344"/>
                </a:lnTo>
                <a:lnTo>
                  <a:pt x="118493" y="1534532"/>
                </a:lnTo>
                <a:cubicBezTo>
                  <a:pt x="179250" y="1356233"/>
                  <a:pt x="206054" y="1163077"/>
                  <a:pt x="191706" y="963376"/>
                </a:cubicBezTo>
                <a:cubicBezTo>
                  <a:pt x="177358" y="763675"/>
                  <a:pt x="123216" y="576334"/>
                  <a:pt x="37593" y="408553"/>
                </a:cubicBezTo>
                <a:lnTo>
                  <a:pt x="0" y="342991"/>
                </a:lnTo>
                <a:close/>
              </a:path>
            </a:pathLst>
          </a:cu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33FB91B-4B24-DE70-66CA-9F008A927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25405"/>
          <a:stretch/>
        </p:blipFill>
        <p:spPr>
          <a:xfrm rot="6415951">
            <a:off x="6077604" y="4635343"/>
            <a:ext cx="789738" cy="1605453"/>
          </a:xfrm>
          <a:custGeom>
            <a:avLst/>
            <a:gdLst>
              <a:gd name="connsiteX0" fmla="*/ 593530 w 922163"/>
              <a:gd name="connsiteY0" fmla="*/ 0 h 1874659"/>
              <a:gd name="connsiteX1" fmla="*/ 797423 w 922163"/>
              <a:gd name="connsiteY1" fmla="*/ 1874659 h 1874659"/>
              <a:gd name="connsiteX2" fmla="*/ 112453 w 922163"/>
              <a:gd name="connsiteY2" fmla="*/ 1632004 h 1874659"/>
              <a:gd name="connsiteX3" fmla="*/ 113897 w 922163"/>
              <a:gd name="connsiteY3" fmla="*/ 1628715 h 1874659"/>
              <a:gd name="connsiteX4" fmla="*/ 23880 w 922163"/>
              <a:gd name="connsiteY4" fmla="*/ 408092 h 1874659"/>
              <a:gd name="connsiteX5" fmla="*/ 0 w 922163"/>
              <a:gd name="connsiteY5" fmla="*/ 369749 h 187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163" h="1874659">
                <a:moveTo>
                  <a:pt x="593530" y="0"/>
                </a:moveTo>
                <a:cubicBezTo>
                  <a:pt x="943206" y="561308"/>
                  <a:pt x="1018253" y="1251301"/>
                  <a:pt x="797423" y="1874659"/>
                </a:cubicBezTo>
                <a:lnTo>
                  <a:pt x="112453" y="1632004"/>
                </a:lnTo>
                <a:lnTo>
                  <a:pt x="113897" y="1628715"/>
                </a:lnTo>
                <a:cubicBezTo>
                  <a:pt x="267863" y="1223381"/>
                  <a:pt x="228725" y="775771"/>
                  <a:pt x="23880" y="408092"/>
                </a:cubicBezTo>
                <a:lnTo>
                  <a:pt x="0" y="369749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2D29F31-4C87-03A9-71FE-2C6BD5C8F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321" r="32321"/>
          <a:stretch/>
        </p:blipFill>
        <p:spPr>
          <a:xfrm rot="9685444">
            <a:off x="4555995" y="3917763"/>
            <a:ext cx="1004946" cy="1892918"/>
          </a:xfrm>
          <a:custGeom>
            <a:avLst/>
            <a:gdLst>
              <a:gd name="connsiteX0" fmla="*/ 595376 w 988046"/>
              <a:gd name="connsiteY0" fmla="*/ 0 h 1861085"/>
              <a:gd name="connsiteX1" fmla="*/ 899148 w 988046"/>
              <a:gd name="connsiteY1" fmla="*/ 1861085 h 1861085"/>
              <a:gd name="connsiteX2" fmla="*/ 177353 w 988046"/>
              <a:gd name="connsiteY2" fmla="*/ 1648046 h 1861085"/>
              <a:gd name="connsiteX3" fmla="*/ 211504 w 988046"/>
              <a:gd name="connsiteY3" fmla="*/ 1517512 h 1861085"/>
              <a:gd name="connsiteX4" fmla="*/ 135531 w 988046"/>
              <a:gd name="connsiteY4" fmla="*/ 673183 h 1861085"/>
              <a:gd name="connsiteX5" fmla="*/ 72749 w 988046"/>
              <a:gd name="connsiteY5" fmla="*/ 538659 h 1861085"/>
              <a:gd name="connsiteX6" fmla="*/ 0 w 988046"/>
              <a:gd name="connsiteY6" fmla="*/ 416647 h 18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046" h="1861085">
                <a:moveTo>
                  <a:pt x="595376" y="0"/>
                </a:moveTo>
                <a:cubicBezTo>
                  <a:pt x="974545" y="541822"/>
                  <a:pt x="1086352" y="1226818"/>
                  <a:pt x="899148" y="1861085"/>
                </a:cubicBezTo>
                <a:lnTo>
                  <a:pt x="177353" y="1648046"/>
                </a:lnTo>
                <a:lnTo>
                  <a:pt x="211504" y="1517512"/>
                </a:lnTo>
                <a:cubicBezTo>
                  <a:pt x="269169" y="1244228"/>
                  <a:pt x="248652" y="951387"/>
                  <a:pt x="135531" y="673183"/>
                </a:cubicBezTo>
                <a:cubicBezTo>
                  <a:pt x="116677" y="626816"/>
                  <a:pt x="95697" y="581952"/>
                  <a:pt x="72749" y="538659"/>
                </a:cubicBezTo>
                <a:lnTo>
                  <a:pt x="0" y="416647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3F3F2C-6AC6-7F08-F555-237358F14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r="30524"/>
          <a:stretch/>
        </p:blipFill>
        <p:spPr>
          <a:xfrm rot="12901279">
            <a:off x="4434434" y="2293152"/>
            <a:ext cx="1069970" cy="1899838"/>
          </a:xfrm>
          <a:custGeom>
            <a:avLst/>
            <a:gdLst>
              <a:gd name="connsiteX0" fmla="*/ 599821 w 1040921"/>
              <a:gd name="connsiteY0" fmla="*/ 0 h 1848259"/>
              <a:gd name="connsiteX1" fmla="*/ 973804 w 1040921"/>
              <a:gd name="connsiteY1" fmla="*/ 1848259 h 1848259"/>
              <a:gd name="connsiteX2" fmla="*/ 240479 w 1040921"/>
              <a:gd name="connsiteY2" fmla="*/ 1661673 h 1848259"/>
              <a:gd name="connsiteX3" fmla="*/ 267599 w 1040921"/>
              <a:gd name="connsiteY3" fmla="*/ 1526991 h 1848259"/>
              <a:gd name="connsiteX4" fmla="*/ 2807 w 1040921"/>
              <a:gd name="connsiteY4" fmla="*/ 457991 h 1848259"/>
              <a:gd name="connsiteX5" fmla="*/ 0 w 1040921"/>
              <a:gd name="connsiteY5" fmla="*/ 454517 h 18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921" h="1848259">
                <a:moveTo>
                  <a:pt x="599821" y="0"/>
                </a:moveTo>
                <a:cubicBezTo>
                  <a:pt x="999223" y="527084"/>
                  <a:pt x="1136873" y="1207361"/>
                  <a:pt x="973804" y="1848259"/>
                </a:cubicBezTo>
                <a:lnTo>
                  <a:pt x="240479" y="1661673"/>
                </a:lnTo>
                <a:lnTo>
                  <a:pt x="267599" y="1526991"/>
                </a:lnTo>
                <a:cubicBezTo>
                  <a:pt x="325379" y="1139284"/>
                  <a:pt x="222135" y="757746"/>
                  <a:pt x="2807" y="457991"/>
                </a:cubicBezTo>
                <a:lnTo>
                  <a:pt x="0" y="454517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6C54CC-B2BE-7B4B-05AB-4586C08D72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25261"/>
          <a:stretch/>
        </p:blipFill>
        <p:spPr>
          <a:xfrm rot="15484771">
            <a:off x="5926952" y="1620790"/>
            <a:ext cx="797890" cy="1612607"/>
          </a:xfrm>
          <a:custGeom>
            <a:avLst/>
            <a:gdLst>
              <a:gd name="connsiteX0" fmla="*/ 663201 w 931683"/>
              <a:gd name="connsiteY0" fmla="*/ 0 h 1883012"/>
              <a:gd name="connsiteX1" fmla="*/ 764145 w 931683"/>
              <a:gd name="connsiteY1" fmla="*/ 1883012 h 1883012"/>
              <a:gd name="connsiteX2" fmla="*/ 85112 w 931683"/>
              <a:gd name="connsiteY2" fmla="*/ 1599722 h 1883012"/>
              <a:gd name="connsiteX3" fmla="*/ 127270 w 931683"/>
              <a:gd name="connsiteY3" fmla="*/ 1476942 h 1883012"/>
              <a:gd name="connsiteX4" fmla="*/ 5811 w 931683"/>
              <a:gd name="connsiteY4" fmla="*/ 373757 h 1883012"/>
              <a:gd name="connsiteX5" fmla="*/ 0 w 931683"/>
              <a:gd name="connsiteY5" fmla="*/ 364339 h 1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83" h="1883012">
                <a:moveTo>
                  <a:pt x="663201" y="0"/>
                </a:moveTo>
                <a:cubicBezTo>
                  <a:pt x="981620" y="579612"/>
                  <a:pt x="1018774" y="1272680"/>
                  <a:pt x="764145" y="1883012"/>
                </a:cubicBezTo>
                <a:lnTo>
                  <a:pt x="85112" y="1599722"/>
                </a:lnTo>
                <a:lnTo>
                  <a:pt x="127270" y="1476942"/>
                </a:lnTo>
                <a:cubicBezTo>
                  <a:pt x="230914" y="1120599"/>
                  <a:pt x="198616" y="724715"/>
                  <a:pt x="5811" y="373757"/>
                </a:cubicBezTo>
                <a:lnTo>
                  <a:pt x="0" y="364339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A7A811-451E-1408-E59A-3FE9513A9B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1461"/>
          <a:stretch/>
        </p:blipFill>
        <p:spPr>
          <a:xfrm rot="19157800">
            <a:off x="7164211" y="1861083"/>
            <a:ext cx="898662" cy="1574430"/>
          </a:xfrm>
          <a:custGeom>
            <a:avLst/>
            <a:gdLst>
              <a:gd name="connsiteX0" fmla="*/ 575238 w 1049351"/>
              <a:gd name="connsiteY0" fmla="*/ 0 h 1838435"/>
              <a:gd name="connsiteX1" fmla="*/ 994849 w 1049351"/>
              <a:gd name="connsiteY1" fmla="*/ 1838435 h 1838435"/>
              <a:gd name="connsiteX2" fmla="*/ 307617 w 1049351"/>
              <a:gd name="connsiteY2" fmla="*/ 1681579 h 1838435"/>
              <a:gd name="connsiteX3" fmla="*/ 307950 w 1049351"/>
              <a:gd name="connsiteY3" fmla="*/ 1680284 h 1838435"/>
              <a:gd name="connsiteX4" fmla="*/ 337410 w 1049351"/>
              <a:gd name="connsiteY4" fmla="*/ 1388040 h 1838435"/>
              <a:gd name="connsiteX5" fmla="*/ 6280 w 1049351"/>
              <a:gd name="connsiteY5" fmla="*/ 465647 h 1838435"/>
              <a:gd name="connsiteX6" fmla="*/ 0 w 1049351"/>
              <a:gd name="connsiteY6" fmla="*/ 458737 h 183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51" h="1838435">
                <a:moveTo>
                  <a:pt x="575238" y="0"/>
                </a:moveTo>
                <a:cubicBezTo>
                  <a:pt x="987563" y="517039"/>
                  <a:pt x="1142005" y="1193699"/>
                  <a:pt x="994849" y="1838435"/>
                </a:cubicBezTo>
                <a:lnTo>
                  <a:pt x="307617" y="1681579"/>
                </a:lnTo>
                <a:lnTo>
                  <a:pt x="307950" y="1680284"/>
                </a:lnTo>
                <a:cubicBezTo>
                  <a:pt x="327266" y="1585887"/>
                  <a:pt x="337410" y="1488148"/>
                  <a:pt x="337410" y="1388040"/>
                </a:cubicBezTo>
                <a:cubicBezTo>
                  <a:pt x="337410" y="1037662"/>
                  <a:pt x="213145" y="716308"/>
                  <a:pt x="6280" y="465647"/>
                </a:cubicBezTo>
                <a:lnTo>
                  <a:pt x="0" y="458737"/>
                </a:lnTo>
                <a:close/>
              </a:path>
            </a:pathLst>
          </a:cu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F66604F-BAD7-2CDA-AFAB-13A8012B936C}"/>
              </a:ext>
            </a:extLst>
          </p:cNvPr>
          <p:cNvSpPr txBox="1"/>
          <p:nvPr/>
        </p:nvSpPr>
        <p:spPr>
          <a:xfrm>
            <a:off x="5622194" y="3370842"/>
            <a:ext cx="22445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Individual</a:t>
            </a:r>
          </a:p>
          <a:p>
            <a:pPr algn="ctr"/>
            <a:r>
              <a:rPr lang="en-US" sz="2800" b="1" dirty="0">
                <a:latin typeface="+mj-lt"/>
              </a:rPr>
              <a:t> Differences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6B3A0-31F7-56CC-3EB2-217106B16D60}"/>
              </a:ext>
            </a:extLst>
          </p:cNvPr>
          <p:cNvSpPr txBox="1"/>
          <p:nvPr/>
        </p:nvSpPr>
        <p:spPr>
          <a:xfrm>
            <a:off x="1540443" y="5330433"/>
            <a:ext cx="4781144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spc="30" dirty="0"/>
              <a:t>better-ear audiometry </a:t>
            </a:r>
            <a:br>
              <a:rPr lang="en-GB" sz="2400" spc="30" dirty="0"/>
            </a:br>
            <a:r>
              <a:rPr lang="en-GB" sz="2400" spc="30" dirty="0"/>
              <a:t>(pure-tone average; </a:t>
            </a:r>
            <a:r>
              <a:rPr lang="en-GB" sz="2400" b="1" spc="30" dirty="0"/>
              <a:t>PTA</a:t>
            </a:r>
            <a:r>
              <a:rPr lang="en-GB" sz="2400" spc="30" dirty="0"/>
              <a:t>) </a:t>
            </a:r>
            <a:endParaRPr lang="en-GB" b="1" spc="3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DA867-9A5E-D45B-6E38-BAF02C190CEC}"/>
              </a:ext>
            </a:extLst>
          </p:cNvPr>
          <p:cNvSpPr txBox="1"/>
          <p:nvPr/>
        </p:nvSpPr>
        <p:spPr>
          <a:xfrm>
            <a:off x="1806451" y="2126609"/>
            <a:ext cx="3543110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400" spc="30" dirty="0"/>
              <a:t>survey </a:t>
            </a:r>
            <a:br>
              <a:rPr lang="en-GB" sz="2400" spc="30" dirty="0"/>
            </a:br>
            <a:r>
              <a:rPr lang="en-GB" sz="2400" spc="30" dirty="0"/>
              <a:t>(age, gender etc.) </a:t>
            </a:r>
            <a:endParaRPr lang="en-GB" b="1" spc="30" dirty="0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B89B3BD6-7D5C-8D41-3D95-C7D298B795DD}"/>
              </a:ext>
            </a:extLst>
          </p:cNvPr>
          <p:cNvSpPr txBox="1">
            <a:spLocks/>
          </p:cNvSpPr>
          <p:nvPr/>
        </p:nvSpPr>
        <p:spPr>
          <a:xfrm>
            <a:off x="2062921" y="938374"/>
            <a:ext cx="8605080" cy="43839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/>
              <a:t>Procedure</a:t>
            </a:r>
            <a:endParaRPr lang="en-GB" dirty="0"/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E50B2684-F9A2-E46E-F1F0-3A6F7C1ED2F6}"/>
              </a:ext>
            </a:extLst>
          </p:cNvPr>
          <p:cNvCxnSpPr>
            <a:cxnSpLocks/>
          </p:cNvCxnSpPr>
          <p:nvPr/>
        </p:nvCxnSpPr>
        <p:spPr>
          <a:xfrm>
            <a:off x="2050221" y="144919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3675CE1-68FA-8B52-A930-89FA61785637}"/>
              </a:ext>
            </a:extLst>
          </p:cNvPr>
          <p:cNvSpPr txBox="1"/>
          <p:nvPr/>
        </p:nvSpPr>
        <p:spPr>
          <a:xfrm>
            <a:off x="7613542" y="1074562"/>
            <a:ext cx="4781144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GB" sz="2400" spc="30" dirty="0"/>
              <a:t>Musical Scene Analysis Test</a:t>
            </a:r>
            <a:br>
              <a:rPr lang="en-GB" sz="2400" spc="30" dirty="0"/>
            </a:br>
            <a:r>
              <a:rPr lang="en-GB" sz="2400" spc="30" dirty="0"/>
              <a:t>(adaptive with 30 items)</a:t>
            </a:r>
            <a:br>
              <a:rPr lang="en-GB" sz="2400" spc="30" dirty="0"/>
            </a:br>
            <a:r>
              <a:rPr lang="en-GB" sz="1200" spc="30" dirty="0">
                <a:solidFill>
                  <a:prstClr val="black"/>
                </a:solidFill>
              </a:rPr>
              <a:t>[</a:t>
            </a:r>
            <a:r>
              <a:rPr lang="de-DE" sz="1200" spc="30" dirty="0">
                <a:solidFill>
                  <a:prstClr val="black"/>
                </a:solidFill>
              </a:rPr>
              <a:t>Hake et al., 2023</a:t>
            </a:r>
            <a:r>
              <a:rPr lang="en-GB" sz="1200" dirty="0">
                <a:solidFill>
                  <a:prstClr val="black"/>
                </a:solidFill>
              </a:rPr>
              <a:t>]</a:t>
            </a:r>
            <a:endParaRPr lang="en-GB" sz="1200" b="1" spc="30" dirty="0">
              <a:solidFill>
                <a:prstClr val="black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GB" sz="2400" spc="30" dirty="0"/>
              <a:t> </a:t>
            </a:r>
            <a:endParaRPr lang="en-GB" b="1" spc="30" dirty="0"/>
          </a:p>
        </p:txBody>
      </p:sp>
    </p:spTree>
    <p:extLst>
      <p:ext uri="{BB962C8B-B14F-4D97-AF65-F5344CB8AC3E}">
        <p14:creationId xmlns:p14="http://schemas.microsoft.com/office/powerpoint/2010/main" val="654190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E19B498A-0A51-658E-1577-DC847E0F7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6602"/>
          <a:stretch/>
        </p:blipFill>
        <p:spPr>
          <a:xfrm>
            <a:off x="7922595" y="3053108"/>
            <a:ext cx="749273" cy="1601141"/>
          </a:xfrm>
          <a:custGeom>
            <a:avLst/>
            <a:gdLst>
              <a:gd name="connsiteX0" fmla="*/ 595292 w 874912"/>
              <a:gd name="connsiteY0" fmla="*/ 0 h 1869624"/>
              <a:gd name="connsiteX1" fmla="*/ 630050 w 874912"/>
              <a:gd name="connsiteY1" fmla="*/ 0 h 1869624"/>
              <a:gd name="connsiteX2" fmla="*/ 725835 w 874912"/>
              <a:gd name="connsiteY2" fmla="*/ 209211 h 1869624"/>
              <a:gd name="connsiteX3" fmla="*/ 693430 w 874912"/>
              <a:gd name="connsiteY3" fmla="*/ 1869624 h 1869624"/>
              <a:gd name="connsiteX4" fmla="*/ 61342 w 874912"/>
              <a:gd name="connsiteY4" fmla="*/ 1593703 h 1869624"/>
              <a:gd name="connsiteX5" fmla="*/ 87374 w 874912"/>
              <a:gd name="connsiteY5" fmla="*/ 1534048 h 1869624"/>
              <a:gd name="connsiteX6" fmla="*/ 62947 w 874912"/>
              <a:gd name="connsiteY6" fmla="*/ 441931 h 1869624"/>
              <a:gd name="connsiteX7" fmla="*/ 0 w 874912"/>
              <a:gd name="connsiteY7" fmla="*/ 314475 h 186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12" h="1869624">
                <a:moveTo>
                  <a:pt x="595292" y="0"/>
                </a:moveTo>
                <a:lnTo>
                  <a:pt x="630050" y="0"/>
                </a:lnTo>
                <a:lnTo>
                  <a:pt x="725835" y="209211"/>
                </a:lnTo>
                <a:cubicBezTo>
                  <a:pt x="934100" y="741983"/>
                  <a:pt x="924930" y="1339298"/>
                  <a:pt x="693430" y="1869624"/>
                </a:cubicBezTo>
                <a:lnTo>
                  <a:pt x="61342" y="1593703"/>
                </a:lnTo>
                <a:lnTo>
                  <a:pt x="87374" y="1534048"/>
                </a:lnTo>
                <a:cubicBezTo>
                  <a:pt x="220133" y="1184271"/>
                  <a:pt x="214188" y="790993"/>
                  <a:pt x="62947" y="441931"/>
                </a:cubicBezTo>
                <a:lnTo>
                  <a:pt x="0" y="314475"/>
                </a:lnTo>
                <a:close/>
              </a:path>
            </a:pathLst>
          </a:cu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0D93AF4-EEE2-32FC-2DEA-6F249D82C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 r="26443"/>
          <a:stretch/>
        </p:blipFill>
        <p:spPr>
          <a:xfrm rot="3204372">
            <a:off x="7583991" y="4388187"/>
            <a:ext cx="899820" cy="1909876"/>
          </a:xfrm>
          <a:custGeom>
            <a:avLst/>
            <a:gdLst>
              <a:gd name="connsiteX0" fmla="*/ 598352 w 886132"/>
              <a:gd name="connsiteY0" fmla="*/ 0 h 1880822"/>
              <a:gd name="connsiteX1" fmla="*/ 733462 w 886132"/>
              <a:gd name="connsiteY1" fmla="*/ 1880822 h 1880822"/>
              <a:gd name="connsiteX2" fmla="*/ 83309 w 886132"/>
              <a:gd name="connsiteY2" fmla="*/ 1623344 h 1880822"/>
              <a:gd name="connsiteX3" fmla="*/ 118493 w 886132"/>
              <a:gd name="connsiteY3" fmla="*/ 1534532 h 1880822"/>
              <a:gd name="connsiteX4" fmla="*/ 191706 w 886132"/>
              <a:gd name="connsiteY4" fmla="*/ 963376 h 1880822"/>
              <a:gd name="connsiteX5" fmla="*/ 37593 w 886132"/>
              <a:gd name="connsiteY5" fmla="*/ 408553 h 1880822"/>
              <a:gd name="connsiteX6" fmla="*/ 0 w 886132"/>
              <a:gd name="connsiteY6" fmla="*/ 342991 h 18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132" h="1880822">
                <a:moveTo>
                  <a:pt x="598352" y="0"/>
                </a:moveTo>
                <a:cubicBezTo>
                  <a:pt x="927225" y="573724"/>
                  <a:pt x="976953" y="1265981"/>
                  <a:pt x="733462" y="1880822"/>
                </a:cubicBezTo>
                <a:lnTo>
                  <a:pt x="83309" y="1623344"/>
                </a:lnTo>
                <a:lnTo>
                  <a:pt x="118493" y="1534532"/>
                </a:lnTo>
                <a:cubicBezTo>
                  <a:pt x="179250" y="1356233"/>
                  <a:pt x="206054" y="1163077"/>
                  <a:pt x="191706" y="963376"/>
                </a:cubicBezTo>
                <a:cubicBezTo>
                  <a:pt x="177358" y="763675"/>
                  <a:pt x="123216" y="576334"/>
                  <a:pt x="37593" y="408553"/>
                </a:cubicBezTo>
                <a:lnTo>
                  <a:pt x="0" y="342991"/>
                </a:lnTo>
                <a:close/>
              </a:path>
            </a:pathLst>
          </a:cu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33FB91B-4B24-DE70-66CA-9F008A927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25405"/>
          <a:stretch/>
        </p:blipFill>
        <p:spPr>
          <a:xfrm rot="6415951">
            <a:off x="6077604" y="4635343"/>
            <a:ext cx="789738" cy="1605453"/>
          </a:xfrm>
          <a:custGeom>
            <a:avLst/>
            <a:gdLst>
              <a:gd name="connsiteX0" fmla="*/ 593530 w 922163"/>
              <a:gd name="connsiteY0" fmla="*/ 0 h 1874659"/>
              <a:gd name="connsiteX1" fmla="*/ 797423 w 922163"/>
              <a:gd name="connsiteY1" fmla="*/ 1874659 h 1874659"/>
              <a:gd name="connsiteX2" fmla="*/ 112453 w 922163"/>
              <a:gd name="connsiteY2" fmla="*/ 1632004 h 1874659"/>
              <a:gd name="connsiteX3" fmla="*/ 113897 w 922163"/>
              <a:gd name="connsiteY3" fmla="*/ 1628715 h 1874659"/>
              <a:gd name="connsiteX4" fmla="*/ 23880 w 922163"/>
              <a:gd name="connsiteY4" fmla="*/ 408092 h 1874659"/>
              <a:gd name="connsiteX5" fmla="*/ 0 w 922163"/>
              <a:gd name="connsiteY5" fmla="*/ 369749 h 187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163" h="1874659">
                <a:moveTo>
                  <a:pt x="593530" y="0"/>
                </a:moveTo>
                <a:cubicBezTo>
                  <a:pt x="943206" y="561308"/>
                  <a:pt x="1018253" y="1251301"/>
                  <a:pt x="797423" y="1874659"/>
                </a:cubicBezTo>
                <a:lnTo>
                  <a:pt x="112453" y="1632004"/>
                </a:lnTo>
                <a:lnTo>
                  <a:pt x="113897" y="1628715"/>
                </a:lnTo>
                <a:cubicBezTo>
                  <a:pt x="267863" y="1223381"/>
                  <a:pt x="228725" y="775771"/>
                  <a:pt x="23880" y="408092"/>
                </a:cubicBezTo>
                <a:lnTo>
                  <a:pt x="0" y="369749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2D29F31-4C87-03A9-71FE-2C6BD5C8F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321" r="32321"/>
          <a:stretch/>
        </p:blipFill>
        <p:spPr>
          <a:xfrm rot="9685444">
            <a:off x="4555995" y="3917763"/>
            <a:ext cx="1004946" cy="1892918"/>
          </a:xfrm>
          <a:custGeom>
            <a:avLst/>
            <a:gdLst>
              <a:gd name="connsiteX0" fmla="*/ 595376 w 988046"/>
              <a:gd name="connsiteY0" fmla="*/ 0 h 1861085"/>
              <a:gd name="connsiteX1" fmla="*/ 899148 w 988046"/>
              <a:gd name="connsiteY1" fmla="*/ 1861085 h 1861085"/>
              <a:gd name="connsiteX2" fmla="*/ 177353 w 988046"/>
              <a:gd name="connsiteY2" fmla="*/ 1648046 h 1861085"/>
              <a:gd name="connsiteX3" fmla="*/ 211504 w 988046"/>
              <a:gd name="connsiteY3" fmla="*/ 1517512 h 1861085"/>
              <a:gd name="connsiteX4" fmla="*/ 135531 w 988046"/>
              <a:gd name="connsiteY4" fmla="*/ 673183 h 1861085"/>
              <a:gd name="connsiteX5" fmla="*/ 72749 w 988046"/>
              <a:gd name="connsiteY5" fmla="*/ 538659 h 1861085"/>
              <a:gd name="connsiteX6" fmla="*/ 0 w 988046"/>
              <a:gd name="connsiteY6" fmla="*/ 416647 h 18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046" h="1861085">
                <a:moveTo>
                  <a:pt x="595376" y="0"/>
                </a:moveTo>
                <a:cubicBezTo>
                  <a:pt x="974545" y="541822"/>
                  <a:pt x="1086352" y="1226818"/>
                  <a:pt x="899148" y="1861085"/>
                </a:cubicBezTo>
                <a:lnTo>
                  <a:pt x="177353" y="1648046"/>
                </a:lnTo>
                <a:lnTo>
                  <a:pt x="211504" y="1517512"/>
                </a:lnTo>
                <a:cubicBezTo>
                  <a:pt x="269169" y="1244228"/>
                  <a:pt x="248652" y="951387"/>
                  <a:pt x="135531" y="673183"/>
                </a:cubicBezTo>
                <a:cubicBezTo>
                  <a:pt x="116677" y="626816"/>
                  <a:pt x="95697" y="581952"/>
                  <a:pt x="72749" y="538659"/>
                </a:cubicBezTo>
                <a:lnTo>
                  <a:pt x="0" y="416647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3F3F2C-6AC6-7F08-F555-237358F14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r="30524"/>
          <a:stretch/>
        </p:blipFill>
        <p:spPr>
          <a:xfrm rot="12901279">
            <a:off x="4434434" y="2293152"/>
            <a:ext cx="1069970" cy="1899838"/>
          </a:xfrm>
          <a:custGeom>
            <a:avLst/>
            <a:gdLst>
              <a:gd name="connsiteX0" fmla="*/ 599821 w 1040921"/>
              <a:gd name="connsiteY0" fmla="*/ 0 h 1848259"/>
              <a:gd name="connsiteX1" fmla="*/ 973804 w 1040921"/>
              <a:gd name="connsiteY1" fmla="*/ 1848259 h 1848259"/>
              <a:gd name="connsiteX2" fmla="*/ 240479 w 1040921"/>
              <a:gd name="connsiteY2" fmla="*/ 1661673 h 1848259"/>
              <a:gd name="connsiteX3" fmla="*/ 267599 w 1040921"/>
              <a:gd name="connsiteY3" fmla="*/ 1526991 h 1848259"/>
              <a:gd name="connsiteX4" fmla="*/ 2807 w 1040921"/>
              <a:gd name="connsiteY4" fmla="*/ 457991 h 1848259"/>
              <a:gd name="connsiteX5" fmla="*/ 0 w 1040921"/>
              <a:gd name="connsiteY5" fmla="*/ 454517 h 18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921" h="1848259">
                <a:moveTo>
                  <a:pt x="599821" y="0"/>
                </a:moveTo>
                <a:cubicBezTo>
                  <a:pt x="999223" y="527084"/>
                  <a:pt x="1136873" y="1207361"/>
                  <a:pt x="973804" y="1848259"/>
                </a:cubicBezTo>
                <a:lnTo>
                  <a:pt x="240479" y="1661673"/>
                </a:lnTo>
                <a:lnTo>
                  <a:pt x="267599" y="1526991"/>
                </a:lnTo>
                <a:cubicBezTo>
                  <a:pt x="325379" y="1139284"/>
                  <a:pt x="222135" y="757746"/>
                  <a:pt x="2807" y="457991"/>
                </a:cubicBezTo>
                <a:lnTo>
                  <a:pt x="0" y="454517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6C54CC-B2BE-7B4B-05AB-4586C08D72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25261"/>
          <a:stretch/>
        </p:blipFill>
        <p:spPr>
          <a:xfrm rot="15484771">
            <a:off x="5926952" y="1620790"/>
            <a:ext cx="797890" cy="1612607"/>
          </a:xfrm>
          <a:custGeom>
            <a:avLst/>
            <a:gdLst>
              <a:gd name="connsiteX0" fmla="*/ 663201 w 931683"/>
              <a:gd name="connsiteY0" fmla="*/ 0 h 1883012"/>
              <a:gd name="connsiteX1" fmla="*/ 764145 w 931683"/>
              <a:gd name="connsiteY1" fmla="*/ 1883012 h 1883012"/>
              <a:gd name="connsiteX2" fmla="*/ 85112 w 931683"/>
              <a:gd name="connsiteY2" fmla="*/ 1599722 h 1883012"/>
              <a:gd name="connsiteX3" fmla="*/ 127270 w 931683"/>
              <a:gd name="connsiteY3" fmla="*/ 1476942 h 1883012"/>
              <a:gd name="connsiteX4" fmla="*/ 5811 w 931683"/>
              <a:gd name="connsiteY4" fmla="*/ 373757 h 1883012"/>
              <a:gd name="connsiteX5" fmla="*/ 0 w 931683"/>
              <a:gd name="connsiteY5" fmla="*/ 364339 h 1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83" h="1883012">
                <a:moveTo>
                  <a:pt x="663201" y="0"/>
                </a:moveTo>
                <a:cubicBezTo>
                  <a:pt x="981620" y="579612"/>
                  <a:pt x="1018774" y="1272680"/>
                  <a:pt x="764145" y="1883012"/>
                </a:cubicBezTo>
                <a:lnTo>
                  <a:pt x="85112" y="1599722"/>
                </a:lnTo>
                <a:lnTo>
                  <a:pt x="127270" y="1476942"/>
                </a:lnTo>
                <a:cubicBezTo>
                  <a:pt x="230914" y="1120599"/>
                  <a:pt x="198616" y="724715"/>
                  <a:pt x="5811" y="373757"/>
                </a:cubicBezTo>
                <a:lnTo>
                  <a:pt x="0" y="364339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A7A811-451E-1408-E59A-3FE9513A9B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1461"/>
          <a:stretch/>
        </p:blipFill>
        <p:spPr>
          <a:xfrm rot="19157800">
            <a:off x="7164211" y="1861083"/>
            <a:ext cx="898662" cy="1574430"/>
          </a:xfrm>
          <a:custGeom>
            <a:avLst/>
            <a:gdLst>
              <a:gd name="connsiteX0" fmla="*/ 575238 w 1049351"/>
              <a:gd name="connsiteY0" fmla="*/ 0 h 1838435"/>
              <a:gd name="connsiteX1" fmla="*/ 994849 w 1049351"/>
              <a:gd name="connsiteY1" fmla="*/ 1838435 h 1838435"/>
              <a:gd name="connsiteX2" fmla="*/ 307617 w 1049351"/>
              <a:gd name="connsiteY2" fmla="*/ 1681579 h 1838435"/>
              <a:gd name="connsiteX3" fmla="*/ 307950 w 1049351"/>
              <a:gd name="connsiteY3" fmla="*/ 1680284 h 1838435"/>
              <a:gd name="connsiteX4" fmla="*/ 337410 w 1049351"/>
              <a:gd name="connsiteY4" fmla="*/ 1388040 h 1838435"/>
              <a:gd name="connsiteX5" fmla="*/ 6280 w 1049351"/>
              <a:gd name="connsiteY5" fmla="*/ 465647 h 1838435"/>
              <a:gd name="connsiteX6" fmla="*/ 0 w 1049351"/>
              <a:gd name="connsiteY6" fmla="*/ 458737 h 183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51" h="1838435">
                <a:moveTo>
                  <a:pt x="575238" y="0"/>
                </a:moveTo>
                <a:cubicBezTo>
                  <a:pt x="987563" y="517039"/>
                  <a:pt x="1142005" y="1193699"/>
                  <a:pt x="994849" y="1838435"/>
                </a:cubicBezTo>
                <a:lnTo>
                  <a:pt x="307617" y="1681579"/>
                </a:lnTo>
                <a:lnTo>
                  <a:pt x="307950" y="1680284"/>
                </a:lnTo>
                <a:cubicBezTo>
                  <a:pt x="327266" y="1585887"/>
                  <a:pt x="337410" y="1488148"/>
                  <a:pt x="337410" y="1388040"/>
                </a:cubicBezTo>
                <a:cubicBezTo>
                  <a:pt x="337410" y="1037662"/>
                  <a:pt x="213145" y="716308"/>
                  <a:pt x="6280" y="465647"/>
                </a:cubicBezTo>
                <a:lnTo>
                  <a:pt x="0" y="458737"/>
                </a:lnTo>
                <a:close/>
              </a:path>
            </a:pathLst>
          </a:cu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F66604F-BAD7-2CDA-AFAB-13A8012B936C}"/>
              </a:ext>
            </a:extLst>
          </p:cNvPr>
          <p:cNvSpPr txBox="1"/>
          <p:nvPr/>
        </p:nvSpPr>
        <p:spPr>
          <a:xfrm>
            <a:off x="5622194" y="3370842"/>
            <a:ext cx="22445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Individual</a:t>
            </a:r>
          </a:p>
          <a:p>
            <a:pPr algn="ctr"/>
            <a:r>
              <a:rPr lang="en-US" sz="2800" b="1" dirty="0">
                <a:latin typeface="+mj-lt"/>
              </a:rPr>
              <a:t> Differences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6B3A0-31F7-56CC-3EB2-217106B16D60}"/>
              </a:ext>
            </a:extLst>
          </p:cNvPr>
          <p:cNvSpPr txBox="1"/>
          <p:nvPr/>
        </p:nvSpPr>
        <p:spPr>
          <a:xfrm>
            <a:off x="1540443" y="5330433"/>
            <a:ext cx="4781144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spc="30" dirty="0"/>
              <a:t>better-ear audiometry </a:t>
            </a:r>
            <a:br>
              <a:rPr lang="en-GB" sz="2400" spc="30" dirty="0"/>
            </a:br>
            <a:r>
              <a:rPr lang="en-GB" sz="2400" spc="30" dirty="0"/>
              <a:t>(pure-tone average; </a:t>
            </a:r>
            <a:r>
              <a:rPr lang="en-GB" sz="2400" b="1" spc="30" dirty="0"/>
              <a:t>PTA</a:t>
            </a:r>
            <a:r>
              <a:rPr lang="en-GB" sz="2400" spc="30" dirty="0"/>
              <a:t>) </a:t>
            </a:r>
            <a:endParaRPr lang="en-GB" b="1" spc="3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DA867-9A5E-D45B-6E38-BAF02C190CEC}"/>
              </a:ext>
            </a:extLst>
          </p:cNvPr>
          <p:cNvSpPr txBox="1"/>
          <p:nvPr/>
        </p:nvSpPr>
        <p:spPr>
          <a:xfrm>
            <a:off x="1806451" y="2126609"/>
            <a:ext cx="3543110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400" spc="30" dirty="0"/>
              <a:t>survey </a:t>
            </a:r>
            <a:br>
              <a:rPr lang="en-GB" sz="2400" spc="30" dirty="0"/>
            </a:br>
            <a:r>
              <a:rPr lang="en-GB" sz="2400" spc="30" dirty="0"/>
              <a:t>(age, gender etc.) </a:t>
            </a:r>
            <a:endParaRPr lang="en-GB" b="1" spc="30" dirty="0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B89B3BD6-7D5C-8D41-3D95-C7D298B795DD}"/>
              </a:ext>
            </a:extLst>
          </p:cNvPr>
          <p:cNvSpPr txBox="1">
            <a:spLocks/>
          </p:cNvSpPr>
          <p:nvPr/>
        </p:nvSpPr>
        <p:spPr>
          <a:xfrm>
            <a:off x="2062921" y="938374"/>
            <a:ext cx="8605080" cy="43839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/>
              <a:t>Procedure</a:t>
            </a:r>
            <a:endParaRPr lang="en-GB" dirty="0"/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E50B2684-F9A2-E46E-F1F0-3A6F7C1ED2F6}"/>
              </a:ext>
            </a:extLst>
          </p:cNvPr>
          <p:cNvCxnSpPr>
            <a:cxnSpLocks/>
          </p:cNvCxnSpPr>
          <p:nvPr/>
        </p:nvCxnSpPr>
        <p:spPr>
          <a:xfrm>
            <a:off x="2050221" y="144919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03ACF38-ABF4-9F22-7FD3-EE7F62B7D5BC}"/>
              </a:ext>
            </a:extLst>
          </p:cNvPr>
          <p:cNvSpPr txBox="1"/>
          <p:nvPr/>
        </p:nvSpPr>
        <p:spPr>
          <a:xfrm>
            <a:off x="8721347" y="5522511"/>
            <a:ext cx="3543110" cy="1092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b="1" spc="30" dirty="0"/>
              <a:t>GOLD-MSI</a:t>
            </a:r>
            <a:br>
              <a:rPr lang="en-GB" sz="2400" spc="30" dirty="0"/>
            </a:br>
            <a:r>
              <a:rPr lang="en-GB" sz="2400" spc="30" dirty="0"/>
              <a:t>musical sophistication</a:t>
            </a:r>
            <a:br>
              <a:rPr lang="en-GB" sz="2400" spc="30" dirty="0"/>
            </a:br>
            <a:r>
              <a:rPr lang="en-GB" sz="1200" spc="30" dirty="0"/>
              <a:t>[</a:t>
            </a:r>
            <a:r>
              <a:rPr lang="en-GB" sz="1200" spc="30" dirty="0" err="1"/>
              <a:t>Müllensiefen</a:t>
            </a:r>
            <a:r>
              <a:rPr lang="en-GB" sz="1200" spc="30" dirty="0"/>
              <a:t> et al., 2014]</a:t>
            </a:r>
            <a:endParaRPr lang="en-GB" sz="1200" b="1" spc="3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98A5E-D5F2-123E-B290-0DE687BCFCF9}"/>
              </a:ext>
            </a:extLst>
          </p:cNvPr>
          <p:cNvSpPr txBox="1"/>
          <p:nvPr/>
        </p:nvSpPr>
        <p:spPr>
          <a:xfrm>
            <a:off x="7613542" y="1074562"/>
            <a:ext cx="4781144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GB" sz="2400" spc="30" dirty="0"/>
              <a:t>Musical Scene Analysis Test</a:t>
            </a:r>
            <a:br>
              <a:rPr lang="en-GB" sz="2400" spc="30" dirty="0"/>
            </a:br>
            <a:r>
              <a:rPr lang="en-GB" sz="2400" spc="30" dirty="0"/>
              <a:t>(adaptive with 30 items)</a:t>
            </a:r>
            <a:br>
              <a:rPr lang="en-GB" sz="2400" spc="30" dirty="0"/>
            </a:br>
            <a:r>
              <a:rPr lang="en-GB" sz="1200" spc="30" dirty="0">
                <a:solidFill>
                  <a:prstClr val="black"/>
                </a:solidFill>
              </a:rPr>
              <a:t>[</a:t>
            </a:r>
            <a:r>
              <a:rPr lang="de-DE" sz="1200" spc="30" dirty="0">
                <a:solidFill>
                  <a:prstClr val="black"/>
                </a:solidFill>
              </a:rPr>
              <a:t>Hake et al., 2023</a:t>
            </a:r>
            <a:r>
              <a:rPr lang="en-GB" sz="1200" dirty="0">
                <a:solidFill>
                  <a:prstClr val="black"/>
                </a:solidFill>
              </a:rPr>
              <a:t>]</a:t>
            </a:r>
            <a:endParaRPr lang="en-GB" sz="1200" b="1" spc="30" dirty="0">
              <a:solidFill>
                <a:prstClr val="black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GB" sz="2400" spc="30" dirty="0"/>
              <a:t> </a:t>
            </a:r>
            <a:endParaRPr lang="en-GB" b="1" spc="30" dirty="0"/>
          </a:p>
        </p:txBody>
      </p:sp>
    </p:spTree>
    <p:extLst>
      <p:ext uri="{BB962C8B-B14F-4D97-AF65-F5344CB8AC3E}">
        <p14:creationId xmlns:p14="http://schemas.microsoft.com/office/powerpoint/2010/main" val="4284323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E19B498A-0A51-658E-1577-DC847E0F7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2" r="26602"/>
          <a:stretch/>
        </p:blipFill>
        <p:spPr>
          <a:xfrm>
            <a:off x="8290118" y="2770130"/>
            <a:ext cx="918128" cy="1961972"/>
          </a:xfrm>
          <a:custGeom>
            <a:avLst/>
            <a:gdLst>
              <a:gd name="connsiteX0" fmla="*/ 595292 w 874912"/>
              <a:gd name="connsiteY0" fmla="*/ 0 h 1869624"/>
              <a:gd name="connsiteX1" fmla="*/ 630050 w 874912"/>
              <a:gd name="connsiteY1" fmla="*/ 0 h 1869624"/>
              <a:gd name="connsiteX2" fmla="*/ 725835 w 874912"/>
              <a:gd name="connsiteY2" fmla="*/ 209211 h 1869624"/>
              <a:gd name="connsiteX3" fmla="*/ 693430 w 874912"/>
              <a:gd name="connsiteY3" fmla="*/ 1869624 h 1869624"/>
              <a:gd name="connsiteX4" fmla="*/ 61342 w 874912"/>
              <a:gd name="connsiteY4" fmla="*/ 1593703 h 1869624"/>
              <a:gd name="connsiteX5" fmla="*/ 87374 w 874912"/>
              <a:gd name="connsiteY5" fmla="*/ 1534048 h 1869624"/>
              <a:gd name="connsiteX6" fmla="*/ 62947 w 874912"/>
              <a:gd name="connsiteY6" fmla="*/ 441931 h 1869624"/>
              <a:gd name="connsiteX7" fmla="*/ 0 w 874912"/>
              <a:gd name="connsiteY7" fmla="*/ 314475 h 186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912" h="1869624">
                <a:moveTo>
                  <a:pt x="595292" y="0"/>
                </a:moveTo>
                <a:lnTo>
                  <a:pt x="630050" y="0"/>
                </a:lnTo>
                <a:lnTo>
                  <a:pt x="725835" y="209211"/>
                </a:lnTo>
                <a:cubicBezTo>
                  <a:pt x="934100" y="741983"/>
                  <a:pt x="924930" y="1339298"/>
                  <a:pt x="693430" y="1869624"/>
                </a:cubicBezTo>
                <a:lnTo>
                  <a:pt x="61342" y="1593703"/>
                </a:lnTo>
                <a:lnTo>
                  <a:pt x="87374" y="1534048"/>
                </a:lnTo>
                <a:cubicBezTo>
                  <a:pt x="220133" y="1184271"/>
                  <a:pt x="214188" y="790993"/>
                  <a:pt x="62947" y="441931"/>
                </a:cubicBezTo>
                <a:lnTo>
                  <a:pt x="0" y="314475"/>
                </a:lnTo>
                <a:close/>
              </a:path>
            </a:pathLst>
          </a:cu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0D93AF4-EEE2-32FC-2DEA-6F249D82C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3" r="26443"/>
          <a:stretch/>
        </p:blipFill>
        <p:spPr>
          <a:xfrm rot="3204372">
            <a:off x="7583991" y="4388187"/>
            <a:ext cx="899820" cy="1909876"/>
          </a:xfrm>
          <a:custGeom>
            <a:avLst/>
            <a:gdLst>
              <a:gd name="connsiteX0" fmla="*/ 598352 w 886132"/>
              <a:gd name="connsiteY0" fmla="*/ 0 h 1880822"/>
              <a:gd name="connsiteX1" fmla="*/ 733462 w 886132"/>
              <a:gd name="connsiteY1" fmla="*/ 1880822 h 1880822"/>
              <a:gd name="connsiteX2" fmla="*/ 83309 w 886132"/>
              <a:gd name="connsiteY2" fmla="*/ 1623344 h 1880822"/>
              <a:gd name="connsiteX3" fmla="*/ 118493 w 886132"/>
              <a:gd name="connsiteY3" fmla="*/ 1534532 h 1880822"/>
              <a:gd name="connsiteX4" fmla="*/ 191706 w 886132"/>
              <a:gd name="connsiteY4" fmla="*/ 963376 h 1880822"/>
              <a:gd name="connsiteX5" fmla="*/ 37593 w 886132"/>
              <a:gd name="connsiteY5" fmla="*/ 408553 h 1880822"/>
              <a:gd name="connsiteX6" fmla="*/ 0 w 886132"/>
              <a:gd name="connsiteY6" fmla="*/ 342991 h 188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6132" h="1880822">
                <a:moveTo>
                  <a:pt x="598352" y="0"/>
                </a:moveTo>
                <a:cubicBezTo>
                  <a:pt x="927225" y="573724"/>
                  <a:pt x="976953" y="1265981"/>
                  <a:pt x="733462" y="1880822"/>
                </a:cubicBezTo>
                <a:lnTo>
                  <a:pt x="83309" y="1623344"/>
                </a:lnTo>
                <a:lnTo>
                  <a:pt x="118493" y="1534532"/>
                </a:lnTo>
                <a:cubicBezTo>
                  <a:pt x="179250" y="1356233"/>
                  <a:pt x="206054" y="1163077"/>
                  <a:pt x="191706" y="963376"/>
                </a:cubicBezTo>
                <a:cubicBezTo>
                  <a:pt x="177358" y="763675"/>
                  <a:pt x="123216" y="576334"/>
                  <a:pt x="37593" y="408553"/>
                </a:cubicBezTo>
                <a:lnTo>
                  <a:pt x="0" y="342991"/>
                </a:lnTo>
                <a:close/>
              </a:path>
            </a:pathLst>
          </a:cu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33FB91B-4B24-DE70-66CA-9F008A927C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5" r="25405"/>
          <a:stretch/>
        </p:blipFill>
        <p:spPr>
          <a:xfrm rot="6415951">
            <a:off x="6077604" y="4635343"/>
            <a:ext cx="789738" cy="1605453"/>
          </a:xfrm>
          <a:custGeom>
            <a:avLst/>
            <a:gdLst>
              <a:gd name="connsiteX0" fmla="*/ 593530 w 922163"/>
              <a:gd name="connsiteY0" fmla="*/ 0 h 1874659"/>
              <a:gd name="connsiteX1" fmla="*/ 797423 w 922163"/>
              <a:gd name="connsiteY1" fmla="*/ 1874659 h 1874659"/>
              <a:gd name="connsiteX2" fmla="*/ 112453 w 922163"/>
              <a:gd name="connsiteY2" fmla="*/ 1632004 h 1874659"/>
              <a:gd name="connsiteX3" fmla="*/ 113897 w 922163"/>
              <a:gd name="connsiteY3" fmla="*/ 1628715 h 1874659"/>
              <a:gd name="connsiteX4" fmla="*/ 23880 w 922163"/>
              <a:gd name="connsiteY4" fmla="*/ 408092 h 1874659"/>
              <a:gd name="connsiteX5" fmla="*/ 0 w 922163"/>
              <a:gd name="connsiteY5" fmla="*/ 369749 h 187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163" h="1874659">
                <a:moveTo>
                  <a:pt x="593530" y="0"/>
                </a:moveTo>
                <a:cubicBezTo>
                  <a:pt x="943206" y="561308"/>
                  <a:pt x="1018253" y="1251301"/>
                  <a:pt x="797423" y="1874659"/>
                </a:cubicBezTo>
                <a:lnTo>
                  <a:pt x="112453" y="1632004"/>
                </a:lnTo>
                <a:lnTo>
                  <a:pt x="113897" y="1628715"/>
                </a:lnTo>
                <a:cubicBezTo>
                  <a:pt x="267863" y="1223381"/>
                  <a:pt x="228725" y="775771"/>
                  <a:pt x="23880" y="408092"/>
                </a:cubicBezTo>
                <a:lnTo>
                  <a:pt x="0" y="369749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2D29F31-4C87-03A9-71FE-2C6BD5C8F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2321" r="32321"/>
          <a:stretch/>
        </p:blipFill>
        <p:spPr>
          <a:xfrm rot="9685444">
            <a:off x="4555995" y="3917763"/>
            <a:ext cx="1004946" cy="1892918"/>
          </a:xfrm>
          <a:custGeom>
            <a:avLst/>
            <a:gdLst>
              <a:gd name="connsiteX0" fmla="*/ 595376 w 988046"/>
              <a:gd name="connsiteY0" fmla="*/ 0 h 1861085"/>
              <a:gd name="connsiteX1" fmla="*/ 899148 w 988046"/>
              <a:gd name="connsiteY1" fmla="*/ 1861085 h 1861085"/>
              <a:gd name="connsiteX2" fmla="*/ 177353 w 988046"/>
              <a:gd name="connsiteY2" fmla="*/ 1648046 h 1861085"/>
              <a:gd name="connsiteX3" fmla="*/ 211504 w 988046"/>
              <a:gd name="connsiteY3" fmla="*/ 1517512 h 1861085"/>
              <a:gd name="connsiteX4" fmla="*/ 135531 w 988046"/>
              <a:gd name="connsiteY4" fmla="*/ 673183 h 1861085"/>
              <a:gd name="connsiteX5" fmla="*/ 72749 w 988046"/>
              <a:gd name="connsiteY5" fmla="*/ 538659 h 1861085"/>
              <a:gd name="connsiteX6" fmla="*/ 0 w 988046"/>
              <a:gd name="connsiteY6" fmla="*/ 416647 h 186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046" h="1861085">
                <a:moveTo>
                  <a:pt x="595376" y="0"/>
                </a:moveTo>
                <a:cubicBezTo>
                  <a:pt x="974545" y="541822"/>
                  <a:pt x="1086352" y="1226818"/>
                  <a:pt x="899148" y="1861085"/>
                </a:cubicBezTo>
                <a:lnTo>
                  <a:pt x="177353" y="1648046"/>
                </a:lnTo>
                <a:lnTo>
                  <a:pt x="211504" y="1517512"/>
                </a:lnTo>
                <a:cubicBezTo>
                  <a:pt x="269169" y="1244228"/>
                  <a:pt x="248652" y="951387"/>
                  <a:pt x="135531" y="673183"/>
                </a:cubicBezTo>
                <a:cubicBezTo>
                  <a:pt x="116677" y="626816"/>
                  <a:pt x="95697" y="581952"/>
                  <a:pt x="72749" y="538659"/>
                </a:cubicBezTo>
                <a:lnTo>
                  <a:pt x="0" y="416647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23F3F2C-6AC6-7F08-F555-237358F14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r="30524"/>
          <a:stretch/>
        </p:blipFill>
        <p:spPr>
          <a:xfrm rot="12901279">
            <a:off x="4434434" y="2293152"/>
            <a:ext cx="1069970" cy="1899838"/>
          </a:xfrm>
          <a:custGeom>
            <a:avLst/>
            <a:gdLst>
              <a:gd name="connsiteX0" fmla="*/ 599821 w 1040921"/>
              <a:gd name="connsiteY0" fmla="*/ 0 h 1848259"/>
              <a:gd name="connsiteX1" fmla="*/ 973804 w 1040921"/>
              <a:gd name="connsiteY1" fmla="*/ 1848259 h 1848259"/>
              <a:gd name="connsiteX2" fmla="*/ 240479 w 1040921"/>
              <a:gd name="connsiteY2" fmla="*/ 1661673 h 1848259"/>
              <a:gd name="connsiteX3" fmla="*/ 267599 w 1040921"/>
              <a:gd name="connsiteY3" fmla="*/ 1526991 h 1848259"/>
              <a:gd name="connsiteX4" fmla="*/ 2807 w 1040921"/>
              <a:gd name="connsiteY4" fmla="*/ 457991 h 1848259"/>
              <a:gd name="connsiteX5" fmla="*/ 0 w 1040921"/>
              <a:gd name="connsiteY5" fmla="*/ 454517 h 18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921" h="1848259">
                <a:moveTo>
                  <a:pt x="599821" y="0"/>
                </a:moveTo>
                <a:cubicBezTo>
                  <a:pt x="999223" y="527084"/>
                  <a:pt x="1136873" y="1207361"/>
                  <a:pt x="973804" y="1848259"/>
                </a:cubicBezTo>
                <a:lnTo>
                  <a:pt x="240479" y="1661673"/>
                </a:lnTo>
                <a:lnTo>
                  <a:pt x="267599" y="1526991"/>
                </a:lnTo>
                <a:cubicBezTo>
                  <a:pt x="325379" y="1139284"/>
                  <a:pt x="222135" y="757746"/>
                  <a:pt x="2807" y="457991"/>
                </a:cubicBezTo>
                <a:lnTo>
                  <a:pt x="0" y="454517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76C54CC-B2BE-7B4B-05AB-4586C08D72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25261"/>
          <a:stretch/>
        </p:blipFill>
        <p:spPr>
          <a:xfrm rot="15484771">
            <a:off x="5926952" y="1620790"/>
            <a:ext cx="797890" cy="1612607"/>
          </a:xfrm>
          <a:custGeom>
            <a:avLst/>
            <a:gdLst>
              <a:gd name="connsiteX0" fmla="*/ 663201 w 931683"/>
              <a:gd name="connsiteY0" fmla="*/ 0 h 1883012"/>
              <a:gd name="connsiteX1" fmla="*/ 764145 w 931683"/>
              <a:gd name="connsiteY1" fmla="*/ 1883012 h 1883012"/>
              <a:gd name="connsiteX2" fmla="*/ 85112 w 931683"/>
              <a:gd name="connsiteY2" fmla="*/ 1599722 h 1883012"/>
              <a:gd name="connsiteX3" fmla="*/ 127270 w 931683"/>
              <a:gd name="connsiteY3" fmla="*/ 1476942 h 1883012"/>
              <a:gd name="connsiteX4" fmla="*/ 5811 w 931683"/>
              <a:gd name="connsiteY4" fmla="*/ 373757 h 1883012"/>
              <a:gd name="connsiteX5" fmla="*/ 0 w 931683"/>
              <a:gd name="connsiteY5" fmla="*/ 364339 h 188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83" h="1883012">
                <a:moveTo>
                  <a:pt x="663201" y="0"/>
                </a:moveTo>
                <a:cubicBezTo>
                  <a:pt x="981620" y="579612"/>
                  <a:pt x="1018774" y="1272680"/>
                  <a:pt x="764145" y="1883012"/>
                </a:cubicBezTo>
                <a:lnTo>
                  <a:pt x="85112" y="1599722"/>
                </a:lnTo>
                <a:lnTo>
                  <a:pt x="127270" y="1476942"/>
                </a:lnTo>
                <a:cubicBezTo>
                  <a:pt x="230914" y="1120599"/>
                  <a:pt x="198616" y="724715"/>
                  <a:pt x="5811" y="373757"/>
                </a:cubicBezTo>
                <a:lnTo>
                  <a:pt x="0" y="364339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7A7A811-451E-1408-E59A-3FE9513A9B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1" r="21461"/>
          <a:stretch/>
        </p:blipFill>
        <p:spPr>
          <a:xfrm rot="19157800">
            <a:off x="7164211" y="1861083"/>
            <a:ext cx="898662" cy="1574430"/>
          </a:xfrm>
          <a:custGeom>
            <a:avLst/>
            <a:gdLst>
              <a:gd name="connsiteX0" fmla="*/ 575238 w 1049351"/>
              <a:gd name="connsiteY0" fmla="*/ 0 h 1838435"/>
              <a:gd name="connsiteX1" fmla="*/ 994849 w 1049351"/>
              <a:gd name="connsiteY1" fmla="*/ 1838435 h 1838435"/>
              <a:gd name="connsiteX2" fmla="*/ 307617 w 1049351"/>
              <a:gd name="connsiteY2" fmla="*/ 1681579 h 1838435"/>
              <a:gd name="connsiteX3" fmla="*/ 307950 w 1049351"/>
              <a:gd name="connsiteY3" fmla="*/ 1680284 h 1838435"/>
              <a:gd name="connsiteX4" fmla="*/ 337410 w 1049351"/>
              <a:gd name="connsiteY4" fmla="*/ 1388040 h 1838435"/>
              <a:gd name="connsiteX5" fmla="*/ 6280 w 1049351"/>
              <a:gd name="connsiteY5" fmla="*/ 465647 h 1838435"/>
              <a:gd name="connsiteX6" fmla="*/ 0 w 1049351"/>
              <a:gd name="connsiteY6" fmla="*/ 458737 h 183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51" h="1838435">
                <a:moveTo>
                  <a:pt x="575238" y="0"/>
                </a:moveTo>
                <a:cubicBezTo>
                  <a:pt x="987563" y="517039"/>
                  <a:pt x="1142005" y="1193699"/>
                  <a:pt x="994849" y="1838435"/>
                </a:cubicBezTo>
                <a:lnTo>
                  <a:pt x="307617" y="1681579"/>
                </a:lnTo>
                <a:lnTo>
                  <a:pt x="307950" y="1680284"/>
                </a:lnTo>
                <a:cubicBezTo>
                  <a:pt x="327266" y="1585887"/>
                  <a:pt x="337410" y="1488148"/>
                  <a:pt x="337410" y="1388040"/>
                </a:cubicBezTo>
                <a:cubicBezTo>
                  <a:pt x="337410" y="1037662"/>
                  <a:pt x="213145" y="716308"/>
                  <a:pt x="6280" y="465647"/>
                </a:cubicBezTo>
                <a:lnTo>
                  <a:pt x="0" y="458737"/>
                </a:lnTo>
                <a:close/>
              </a:path>
            </a:pathLst>
          </a:cu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F66604F-BAD7-2CDA-AFAB-13A8012B936C}"/>
              </a:ext>
            </a:extLst>
          </p:cNvPr>
          <p:cNvSpPr txBox="1"/>
          <p:nvPr/>
        </p:nvSpPr>
        <p:spPr>
          <a:xfrm>
            <a:off x="5622194" y="3370842"/>
            <a:ext cx="22445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Individual</a:t>
            </a:r>
          </a:p>
          <a:p>
            <a:pPr algn="ctr"/>
            <a:r>
              <a:rPr lang="en-US" sz="2800" b="1" dirty="0">
                <a:latin typeface="+mj-lt"/>
              </a:rPr>
              <a:t> Differences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6B3A0-31F7-56CC-3EB2-217106B16D60}"/>
              </a:ext>
            </a:extLst>
          </p:cNvPr>
          <p:cNvSpPr txBox="1"/>
          <p:nvPr/>
        </p:nvSpPr>
        <p:spPr>
          <a:xfrm>
            <a:off x="1540443" y="5330433"/>
            <a:ext cx="4781144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spc="30" dirty="0"/>
              <a:t>better-ear audiometry </a:t>
            </a:r>
            <a:br>
              <a:rPr lang="en-GB" sz="2400" spc="30" dirty="0"/>
            </a:br>
            <a:r>
              <a:rPr lang="en-GB" sz="2400" spc="30" dirty="0"/>
              <a:t>(pure-tone average; </a:t>
            </a:r>
            <a:r>
              <a:rPr lang="en-GB" sz="2400" b="1" spc="30" dirty="0"/>
              <a:t>PTA</a:t>
            </a:r>
            <a:r>
              <a:rPr lang="en-GB" sz="2400" spc="30" dirty="0"/>
              <a:t>) </a:t>
            </a:r>
            <a:endParaRPr lang="en-GB" b="1" spc="3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B76CA-006F-D4E5-4141-8C5235822F12}"/>
              </a:ext>
            </a:extLst>
          </p:cNvPr>
          <p:cNvSpPr txBox="1"/>
          <p:nvPr/>
        </p:nvSpPr>
        <p:spPr>
          <a:xfrm>
            <a:off x="7613542" y="1074562"/>
            <a:ext cx="4781144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GB" sz="2400" spc="30" dirty="0"/>
              <a:t>Musical Scene Analysis Test</a:t>
            </a:r>
            <a:br>
              <a:rPr lang="en-GB" sz="2400" spc="30" dirty="0"/>
            </a:br>
            <a:r>
              <a:rPr lang="en-GB" sz="2400" spc="30" dirty="0"/>
              <a:t>(adaptive with 30 items)</a:t>
            </a:r>
            <a:br>
              <a:rPr lang="en-GB" sz="2400" spc="30" dirty="0"/>
            </a:br>
            <a:r>
              <a:rPr lang="en-GB" sz="1200" spc="30" dirty="0">
                <a:solidFill>
                  <a:prstClr val="black"/>
                </a:solidFill>
              </a:rPr>
              <a:t>[</a:t>
            </a:r>
            <a:r>
              <a:rPr lang="de-DE" sz="1200" spc="30" dirty="0">
                <a:solidFill>
                  <a:prstClr val="black"/>
                </a:solidFill>
              </a:rPr>
              <a:t>Hake et al., 2023</a:t>
            </a:r>
            <a:r>
              <a:rPr lang="en-GB" sz="1200" dirty="0">
                <a:solidFill>
                  <a:prstClr val="black"/>
                </a:solidFill>
              </a:rPr>
              <a:t>]</a:t>
            </a:r>
            <a:endParaRPr lang="en-GB" sz="1200" b="1" spc="30" dirty="0">
              <a:solidFill>
                <a:prstClr val="black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GB" sz="2400" spc="30" dirty="0"/>
              <a:t> </a:t>
            </a:r>
            <a:endParaRPr lang="en-GB" b="1" spc="3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DA867-9A5E-D45B-6E38-BAF02C190CEC}"/>
              </a:ext>
            </a:extLst>
          </p:cNvPr>
          <p:cNvSpPr txBox="1"/>
          <p:nvPr/>
        </p:nvSpPr>
        <p:spPr>
          <a:xfrm>
            <a:off x="1806451" y="2126609"/>
            <a:ext cx="3543110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2400" spc="30" dirty="0"/>
              <a:t>survey </a:t>
            </a:r>
            <a:br>
              <a:rPr lang="en-GB" sz="2400" spc="30" dirty="0"/>
            </a:br>
            <a:r>
              <a:rPr lang="en-GB" sz="2400" spc="30" dirty="0"/>
              <a:t>(age, gender etc.) </a:t>
            </a:r>
            <a:endParaRPr lang="en-GB" b="1" spc="3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F17B8-6510-AB0B-42C1-CFABF1497FA6}"/>
              </a:ext>
            </a:extLst>
          </p:cNvPr>
          <p:cNvSpPr txBox="1"/>
          <p:nvPr/>
        </p:nvSpPr>
        <p:spPr>
          <a:xfrm>
            <a:off x="8721347" y="5522511"/>
            <a:ext cx="3543110" cy="1092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b="1" spc="30" dirty="0"/>
              <a:t>GOLD-MSI</a:t>
            </a:r>
            <a:br>
              <a:rPr lang="en-GB" sz="2400" spc="30" dirty="0"/>
            </a:br>
            <a:r>
              <a:rPr lang="en-GB" sz="2400" spc="30" dirty="0"/>
              <a:t>musical sophistication</a:t>
            </a:r>
            <a:br>
              <a:rPr lang="en-GB" sz="2400" spc="30" dirty="0"/>
            </a:br>
            <a:r>
              <a:rPr lang="en-GB" sz="1200" spc="30" dirty="0"/>
              <a:t>[</a:t>
            </a:r>
            <a:r>
              <a:rPr lang="en-GB" sz="1200" spc="30" dirty="0" err="1"/>
              <a:t>Müllensiefen</a:t>
            </a:r>
            <a:r>
              <a:rPr lang="en-GB" sz="1200" spc="30" dirty="0"/>
              <a:t> et al., 2014]</a:t>
            </a:r>
            <a:endParaRPr lang="en-GB" sz="1200" b="1" spc="3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8515F-3F67-0C5B-0B7A-94423246083A}"/>
              </a:ext>
            </a:extLst>
          </p:cNvPr>
          <p:cNvSpPr txBox="1"/>
          <p:nvPr/>
        </p:nvSpPr>
        <p:spPr>
          <a:xfrm>
            <a:off x="9502755" y="3159292"/>
            <a:ext cx="3815303" cy="129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400" spc="30" dirty="0"/>
              <a:t>backward </a:t>
            </a:r>
            <a:br>
              <a:rPr lang="en-GB" sz="2400" spc="30" dirty="0"/>
            </a:br>
            <a:r>
              <a:rPr lang="en-GB" sz="2400" spc="30" dirty="0"/>
              <a:t>digit span test</a:t>
            </a:r>
            <a:br>
              <a:rPr lang="en-GB" sz="2400" spc="30" dirty="0"/>
            </a:br>
            <a:r>
              <a:rPr lang="en-GB" sz="1200" spc="30" dirty="0"/>
              <a:t>[e.g., </a:t>
            </a:r>
            <a:r>
              <a:rPr lang="da-DK" sz="1200" spc="30" dirty="0"/>
              <a:t>Talamini et al.,</a:t>
            </a:r>
          </a:p>
          <a:p>
            <a:pPr>
              <a:lnSpc>
                <a:spcPct val="110000"/>
              </a:lnSpc>
            </a:pPr>
            <a:r>
              <a:rPr lang="da-DK" sz="1200" spc="30" dirty="0"/>
              <a:t>2017; Weiss et al., 2016</a:t>
            </a:r>
            <a:r>
              <a:rPr lang="en-GB" sz="1200" dirty="0"/>
              <a:t>]</a:t>
            </a:r>
            <a:endParaRPr lang="en-GB" sz="1200" b="1" spc="30" dirty="0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B89B3BD6-7D5C-8D41-3D95-C7D298B795DD}"/>
              </a:ext>
            </a:extLst>
          </p:cNvPr>
          <p:cNvSpPr txBox="1">
            <a:spLocks/>
          </p:cNvSpPr>
          <p:nvPr/>
        </p:nvSpPr>
        <p:spPr>
          <a:xfrm>
            <a:off x="2062921" y="938374"/>
            <a:ext cx="8605080" cy="43839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/>
              <a:t>Procedure</a:t>
            </a:r>
            <a:endParaRPr lang="en-GB" dirty="0"/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E50B2684-F9A2-E46E-F1F0-3A6F7C1ED2F6}"/>
              </a:ext>
            </a:extLst>
          </p:cNvPr>
          <p:cNvCxnSpPr>
            <a:cxnSpLocks/>
          </p:cNvCxnSpPr>
          <p:nvPr/>
        </p:nvCxnSpPr>
        <p:spPr>
          <a:xfrm>
            <a:off x="2050221" y="144919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270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4467BAF5-2FF4-C44E-5990-74C969033B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1" r="33070" b="5610"/>
          <a:stretch/>
        </p:blipFill>
        <p:spPr>
          <a:xfrm>
            <a:off x="2556666" y="1531745"/>
            <a:ext cx="7579554" cy="4770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04C7F-5C58-4ED1-A5B5-BC46476F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Participants</a:t>
            </a:r>
            <a:endParaRPr lang="en-GB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555175C-5096-4D30-81A7-67D34BCD6ADF}"/>
              </a:ext>
            </a:extLst>
          </p:cNvPr>
          <p:cNvSpPr txBox="1">
            <a:spLocks/>
          </p:cNvSpPr>
          <p:nvPr/>
        </p:nvSpPr>
        <p:spPr>
          <a:xfrm>
            <a:off x="2062921" y="862174"/>
            <a:ext cx="8605080" cy="438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83582DB2-9D11-5BF3-7368-FD6084E79FED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432E8B-7ACE-975C-EEA3-E6A28E4AA8FD}"/>
              </a:ext>
            </a:extLst>
          </p:cNvPr>
          <p:cNvSpPr/>
          <p:nvPr/>
        </p:nvSpPr>
        <p:spPr>
          <a:xfrm>
            <a:off x="3554005" y="1885949"/>
            <a:ext cx="2928939" cy="2114551"/>
          </a:xfrm>
          <a:prstGeom prst="roundRect">
            <a:avLst/>
          </a:prstGeom>
          <a:noFill/>
          <a:ln w="57150">
            <a:solidFill>
              <a:srgbClr val="E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C15296-C62B-ABAB-053A-A35755393E93}"/>
              </a:ext>
            </a:extLst>
          </p:cNvPr>
          <p:cNvSpPr/>
          <p:nvPr/>
        </p:nvSpPr>
        <p:spPr>
          <a:xfrm>
            <a:off x="6552863" y="1885949"/>
            <a:ext cx="3335267" cy="2114551"/>
          </a:xfrm>
          <a:prstGeom prst="roundRect">
            <a:avLst/>
          </a:prstGeom>
          <a:noFill/>
          <a:ln w="57150">
            <a:solidFill>
              <a:srgbClr val="868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C05B5B-51DB-8694-AEAA-4683796BB80B}"/>
              </a:ext>
            </a:extLst>
          </p:cNvPr>
          <p:cNvSpPr/>
          <p:nvPr/>
        </p:nvSpPr>
        <p:spPr>
          <a:xfrm>
            <a:off x="3554005" y="4076699"/>
            <a:ext cx="2928939" cy="1842927"/>
          </a:xfrm>
          <a:prstGeom prst="roundRect">
            <a:avLst/>
          </a:prstGeom>
          <a:noFill/>
          <a:ln w="57150">
            <a:solidFill>
              <a:srgbClr val="007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7D75CF-F79C-45C1-7625-535F8F045CB1}"/>
              </a:ext>
            </a:extLst>
          </p:cNvPr>
          <p:cNvSpPr/>
          <p:nvPr/>
        </p:nvSpPr>
        <p:spPr>
          <a:xfrm>
            <a:off x="6552863" y="4076699"/>
            <a:ext cx="3335267" cy="1842927"/>
          </a:xfrm>
          <a:prstGeom prst="roundRect">
            <a:avLst/>
          </a:prstGeom>
          <a:noFill/>
          <a:ln w="57150">
            <a:solidFill>
              <a:srgbClr val="CD5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>
              <a:solidFill>
                <a:srgbClr val="CD534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4F71BE-E6C3-0DD5-30D9-F5903366C483}"/>
              </a:ext>
            </a:extLst>
          </p:cNvPr>
          <p:cNvSpPr txBox="1"/>
          <p:nvPr/>
        </p:nvSpPr>
        <p:spPr>
          <a:xfrm>
            <a:off x="3554005" y="6302327"/>
            <a:ext cx="6334125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pc="30" dirty="0"/>
              <a:t>pure tone average [hearing thresholds] dB HL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4487B1-CECA-F20D-C79C-631AA6C06146}"/>
              </a:ext>
            </a:extLst>
          </p:cNvPr>
          <p:cNvSpPr txBox="1"/>
          <p:nvPr/>
        </p:nvSpPr>
        <p:spPr>
          <a:xfrm>
            <a:off x="1132672" y="2343059"/>
            <a:ext cx="5405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3225" lvl="1"/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31 </a:t>
            </a:r>
            <a:r>
              <a:rPr lang="en-GB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oNH</a:t>
            </a:r>
            <a:b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 = 62.3 years;</a:t>
            </a:r>
            <a:b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SD = 7.3)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70799-30AC-3B1D-B7A8-5EAF7BEAA337}"/>
              </a:ext>
            </a:extLst>
          </p:cNvPr>
          <p:cNvSpPr txBox="1"/>
          <p:nvPr/>
        </p:nvSpPr>
        <p:spPr>
          <a:xfrm>
            <a:off x="1132672" y="4457610"/>
            <a:ext cx="5405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3225" lvl="1"/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26 </a:t>
            </a:r>
            <a:r>
              <a:rPr lang="en-GB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yNH</a:t>
            </a:r>
            <a:b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 = 25.3 years;</a:t>
            </a:r>
            <a:b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SD = 4.1)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CA2670-3DD3-1ED6-62D6-4EB231CEE861}"/>
              </a:ext>
            </a:extLst>
          </p:cNvPr>
          <p:cNvSpPr txBox="1"/>
          <p:nvPr/>
        </p:nvSpPr>
        <p:spPr>
          <a:xfrm>
            <a:off x="9829291" y="2394513"/>
            <a:ext cx="5405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3225" lvl="1"/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34 </a:t>
            </a:r>
            <a:r>
              <a:rPr lang="en-GB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oHI</a:t>
            </a:r>
            <a:b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 = 67.8 years;</a:t>
            </a:r>
            <a:b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SD = 7.3)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F102B2-7E5E-01B1-1311-C0C558017D4D}"/>
              </a:ext>
            </a:extLst>
          </p:cNvPr>
          <p:cNvSpPr txBox="1"/>
          <p:nvPr/>
        </p:nvSpPr>
        <p:spPr>
          <a:xfrm>
            <a:off x="9829291" y="4457609"/>
            <a:ext cx="5405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3225" lvl="1"/>
            <a: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</a:t>
            </a:r>
            <a:r>
              <a:rPr lang="en-GB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yHI</a:t>
            </a:r>
            <a:br>
              <a:rPr lang="en-GB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 = 26 years)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42494-56FE-7C20-C98E-AE35674BD8D0}"/>
              </a:ext>
            </a:extLst>
          </p:cNvPr>
          <p:cNvSpPr txBox="1"/>
          <p:nvPr/>
        </p:nvSpPr>
        <p:spPr>
          <a:xfrm>
            <a:off x="7723938" y="1483339"/>
            <a:ext cx="2357030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GB" b="1" spc="30" dirty="0">
                <a:solidFill>
                  <a:schemeClr val="accent6">
                    <a:lumMod val="50000"/>
                  </a:schemeClr>
                </a:solidFill>
              </a:rPr>
              <a:t>actual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69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9E209643-1DA1-41C8-0564-EC491370CE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2" t="34414"/>
          <a:stretch/>
        </p:blipFill>
        <p:spPr>
          <a:xfrm>
            <a:off x="7331675" y="1676753"/>
            <a:ext cx="2921739" cy="5057780"/>
          </a:xfrm>
          <a:prstGeom prst="rect">
            <a:avLst/>
          </a:prstGeom>
        </p:spPr>
      </p:pic>
      <p:pic>
        <p:nvPicPr>
          <p:cNvPr id="4" name="Picture 3" descr="A graph of a graph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D8F18A3C-C358-D75C-8665-2AD56CFC89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4" r="91656"/>
          <a:stretch/>
        </p:blipFill>
        <p:spPr>
          <a:xfrm>
            <a:off x="6400800" y="1676750"/>
            <a:ext cx="965201" cy="5057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04C7F-5C58-4ED1-A5B5-BC46476F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Results – MSA</a:t>
            </a:r>
            <a:endParaRPr lang="en-GB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555175C-5096-4D30-81A7-67D34BCD6ADF}"/>
              </a:ext>
            </a:extLst>
          </p:cNvPr>
          <p:cNvSpPr txBox="1">
            <a:spLocks/>
          </p:cNvSpPr>
          <p:nvPr/>
        </p:nvSpPr>
        <p:spPr>
          <a:xfrm>
            <a:off x="2062921" y="862174"/>
            <a:ext cx="8605080" cy="438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/>
          </a:p>
        </p:txBody>
      </p:sp>
      <p:cxnSp>
        <p:nvCxnSpPr>
          <p:cNvPr id="26" name="Straight Connector 11">
            <a:extLst>
              <a:ext uri="{FF2B5EF4-FFF2-40B4-BE49-F238E27FC236}">
                <a16:creationId xmlns:a16="http://schemas.microsoft.com/office/drawing/2014/main" id="{FE2ED916-8669-2749-4DDA-1E1A7B247F06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92F61D-F0DA-C091-76AB-AFEB11E83BA9}"/>
              </a:ext>
            </a:extLst>
          </p:cNvPr>
          <p:cNvCxnSpPr/>
          <p:nvPr/>
        </p:nvCxnSpPr>
        <p:spPr>
          <a:xfrm>
            <a:off x="7688580" y="1412650"/>
            <a:ext cx="723900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487195-3D8E-BD03-B066-AB2E78A4BA89}"/>
              </a:ext>
            </a:extLst>
          </p:cNvPr>
          <p:cNvCxnSpPr>
            <a:cxnSpLocks/>
          </p:cNvCxnSpPr>
          <p:nvPr/>
        </p:nvCxnSpPr>
        <p:spPr>
          <a:xfrm>
            <a:off x="7688580" y="1231675"/>
            <a:ext cx="1419225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882A78-142F-9E75-A265-BADEBC4DD55C}"/>
              </a:ext>
            </a:extLst>
          </p:cNvPr>
          <p:cNvSpPr txBox="1"/>
          <p:nvPr/>
        </p:nvSpPr>
        <p:spPr>
          <a:xfrm>
            <a:off x="7885430" y="1186633"/>
            <a:ext cx="447675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pc="30" dirty="0"/>
              <a:t>**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B7A0AC-08D0-7048-FE15-470FC6825E4F}"/>
              </a:ext>
            </a:extLst>
          </p:cNvPr>
          <p:cNvSpPr txBox="1"/>
          <p:nvPr/>
        </p:nvSpPr>
        <p:spPr>
          <a:xfrm>
            <a:off x="8156098" y="966598"/>
            <a:ext cx="747713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pc="30" dirty="0"/>
              <a:t>***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178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C84651-2981-48F5-9741-33EBD3C9E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The adaptive MSA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E7F43-BC50-40DE-A752-2B5EF70B4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1790700"/>
            <a:ext cx="8604251" cy="437514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suitable for young </a:t>
            </a:r>
            <a:r>
              <a:rPr lang="en-GB" sz="2800" b="1" dirty="0"/>
              <a:t>normal-hearing</a:t>
            </a:r>
            <a:r>
              <a:rPr lang="en-GB" sz="2800" dirty="0"/>
              <a:t> musicians as well as older </a:t>
            </a:r>
            <a:r>
              <a:rPr lang="en-GB" sz="2800" b="1" dirty="0"/>
              <a:t>hearing-impaired</a:t>
            </a:r>
            <a:r>
              <a:rPr lang="en-GB" sz="2800" dirty="0"/>
              <a:t> non-musicians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ecological valid with realistic stimuli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quick to administer (adaptive)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flexibility with adjustable test length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user-friendly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enjoyable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easy-to-implement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open-source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and freely available</a:t>
            </a:r>
            <a:endParaRPr lang="en-GB" sz="2400" dirty="0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E04771B9-E56C-5664-CF2B-7B94F88AC840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99EFC25-F3E3-8ADF-9D4A-88D6F2B1A5CB}"/>
              </a:ext>
            </a:extLst>
          </p:cNvPr>
          <p:cNvSpPr/>
          <p:nvPr/>
        </p:nvSpPr>
        <p:spPr>
          <a:xfrm>
            <a:off x="-1" y="4495800"/>
            <a:ext cx="1450975" cy="553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CD97E5AC-EA50-A5D5-83B4-71E358F2B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8000" y="1790700"/>
            <a:ext cx="914400" cy="914400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128CAF9E-D3B2-C96E-DD82-CF9988F87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1794" y="2733676"/>
            <a:ext cx="914400" cy="914400"/>
          </a:xfrm>
          <a:prstGeom prst="rect">
            <a:avLst/>
          </a:prstGeom>
        </p:spPr>
      </p:pic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DEA06FAC-5F41-B067-EEDA-5080211B4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7394" y="3479005"/>
            <a:ext cx="914400" cy="914400"/>
          </a:xfrm>
          <a:prstGeom prst="rect">
            <a:avLst/>
          </a:prstGeom>
        </p:spPr>
      </p:pic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69F766C2-1FAF-3E52-6D27-E01DC46DD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3206" y="4165596"/>
            <a:ext cx="914400" cy="914400"/>
          </a:xfrm>
          <a:prstGeom prst="rect">
            <a:avLst/>
          </a:prstGeom>
        </p:spPr>
      </p:pic>
      <p:pic>
        <p:nvPicPr>
          <p:cNvPr id="11" name="Graphic 10" descr="Checkbox Checked with solid fill">
            <a:extLst>
              <a:ext uri="{FF2B5EF4-FFF2-40B4-BE49-F238E27FC236}">
                <a16:creationId xmlns:a16="http://schemas.microsoft.com/office/drawing/2014/main" id="{5801A34D-0D8B-E6E8-2724-5669E88CC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1795" y="4876800"/>
            <a:ext cx="914400" cy="914400"/>
          </a:xfrm>
          <a:prstGeom prst="rect">
            <a:avLst/>
          </a:prstGeom>
        </p:spPr>
      </p:pic>
      <p:pic>
        <p:nvPicPr>
          <p:cNvPr id="12" name="Graphic 11" descr="Checkbox Checked with solid fill">
            <a:extLst>
              <a:ext uri="{FF2B5EF4-FFF2-40B4-BE49-F238E27FC236}">
                <a16:creationId xmlns:a16="http://schemas.microsoft.com/office/drawing/2014/main" id="{75434ECF-34B0-DC47-0042-F417830FB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4677" y="5586604"/>
            <a:ext cx="914400" cy="914400"/>
          </a:xfrm>
          <a:prstGeom prst="rect">
            <a:avLst/>
          </a:prstGeom>
        </p:spPr>
      </p:pic>
      <p:pic>
        <p:nvPicPr>
          <p:cNvPr id="13" name="Graphic 12" descr="Checkbox Checked with solid fill">
            <a:extLst>
              <a:ext uri="{FF2B5EF4-FFF2-40B4-BE49-F238E27FC236}">
                <a16:creationId xmlns:a16="http://schemas.microsoft.com/office/drawing/2014/main" id="{F2D17F96-950B-7BD4-3B91-1C2E0EC06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5977" y="6958204"/>
            <a:ext cx="914400" cy="914400"/>
          </a:xfrm>
          <a:prstGeom prst="rect">
            <a:avLst/>
          </a:prstGeom>
        </p:spPr>
      </p:pic>
      <p:pic>
        <p:nvPicPr>
          <p:cNvPr id="14" name="Graphic 13" descr="Checkbox Checked with solid fill">
            <a:extLst>
              <a:ext uri="{FF2B5EF4-FFF2-40B4-BE49-F238E27FC236}">
                <a16:creationId xmlns:a16="http://schemas.microsoft.com/office/drawing/2014/main" id="{ABDC7F4C-56CE-91D6-46E4-EC2BE26F7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5438" y="7661657"/>
            <a:ext cx="914400" cy="914400"/>
          </a:xfrm>
          <a:prstGeom prst="rect">
            <a:avLst/>
          </a:prstGeom>
        </p:spPr>
      </p:pic>
      <p:pic>
        <p:nvPicPr>
          <p:cNvPr id="15" name="Graphic 14" descr="Checkbox Checked with solid fill">
            <a:extLst>
              <a:ext uri="{FF2B5EF4-FFF2-40B4-BE49-F238E27FC236}">
                <a16:creationId xmlns:a16="http://schemas.microsoft.com/office/drawing/2014/main" id="{A438BE54-CE0E-0488-32E9-0DA677890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961" y="83474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0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C84651-2981-48F5-9741-33EBD3C9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1" y="-1785776"/>
            <a:ext cx="8605080" cy="438398"/>
          </a:xfrm>
        </p:spPr>
        <p:txBody>
          <a:bodyPr/>
          <a:lstStyle/>
          <a:p>
            <a:r>
              <a:rPr lang="en-GB" sz="3200" b="1" dirty="0"/>
              <a:t>THE MSA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E7F43-BC50-40DE-A752-2B5EF70B4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-933450"/>
            <a:ext cx="8604251" cy="437514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suitable for young </a:t>
            </a:r>
            <a:r>
              <a:rPr lang="en-GB" sz="2800" b="1" dirty="0"/>
              <a:t>normal-hearing</a:t>
            </a:r>
            <a:r>
              <a:rPr lang="en-GB" sz="2800" dirty="0"/>
              <a:t> musicians as well as older </a:t>
            </a:r>
            <a:r>
              <a:rPr lang="en-GB" sz="2800" b="1" dirty="0"/>
              <a:t>hearing-impaired</a:t>
            </a:r>
            <a:r>
              <a:rPr lang="en-GB" sz="2800" dirty="0"/>
              <a:t> non-musicians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ecological valid with realistic stimuli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quick to administer (adaptive)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flexibility with adjustable test length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user-friendly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enjoyable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easy-to-implement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open-source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and freely available</a:t>
            </a:r>
            <a:endParaRPr lang="en-GB" sz="2400" dirty="0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E04771B9-E56C-5664-CF2B-7B94F88AC840}"/>
              </a:ext>
            </a:extLst>
          </p:cNvPr>
          <p:cNvCxnSpPr>
            <a:cxnSpLocks/>
          </p:cNvCxnSpPr>
          <p:nvPr/>
        </p:nvCxnSpPr>
        <p:spPr>
          <a:xfrm>
            <a:off x="2050221" y="-1268606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99EFC25-F3E3-8ADF-9D4A-88D6F2B1A5CB}"/>
              </a:ext>
            </a:extLst>
          </p:cNvPr>
          <p:cNvSpPr/>
          <p:nvPr/>
        </p:nvSpPr>
        <p:spPr>
          <a:xfrm>
            <a:off x="-1" y="1771650"/>
            <a:ext cx="1450975" cy="553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CD97E5AC-EA50-A5D5-83B4-71E358F2B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8000" y="-933450"/>
            <a:ext cx="914400" cy="914400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128CAF9E-D3B2-C96E-DD82-CF9988F87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1794" y="9526"/>
            <a:ext cx="914400" cy="914400"/>
          </a:xfrm>
          <a:prstGeom prst="rect">
            <a:avLst/>
          </a:prstGeom>
        </p:spPr>
      </p:pic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DEA06FAC-5F41-B067-EEDA-5080211B4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7394" y="754855"/>
            <a:ext cx="914400" cy="914400"/>
          </a:xfrm>
          <a:prstGeom prst="rect">
            <a:avLst/>
          </a:prstGeom>
        </p:spPr>
      </p:pic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69F766C2-1FAF-3E52-6D27-E01DC46DD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3206" y="1441446"/>
            <a:ext cx="914400" cy="914400"/>
          </a:xfrm>
          <a:prstGeom prst="rect">
            <a:avLst/>
          </a:prstGeom>
        </p:spPr>
      </p:pic>
      <p:pic>
        <p:nvPicPr>
          <p:cNvPr id="11" name="Graphic 10" descr="Checkbox Checked with solid fill">
            <a:extLst>
              <a:ext uri="{FF2B5EF4-FFF2-40B4-BE49-F238E27FC236}">
                <a16:creationId xmlns:a16="http://schemas.microsoft.com/office/drawing/2014/main" id="{5801A34D-0D8B-E6E8-2724-5669E88CC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1795" y="2152650"/>
            <a:ext cx="914400" cy="914400"/>
          </a:xfrm>
          <a:prstGeom prst="rect">
            <a:avLst/>
          </a:prstGeom>
        </p:spPr>
      </p:pic>
      <p:pic>
        <p:nvPicPr>
          <p:cNvPr id="12" name="Graphic 11" descr="Checkbox Checked with solid fill">
            <a:extLst>
              <a:ext uri="{FF2B5EF4-FFF2-40B4-BE49-F238E27FC236}">
                <a16:creationId xmlns:a16="http://schemas.microsoft.com/office/drawing/2014/main" id="{75434ECF-34B0-DC47-0042-F417830FB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4677" y="2862454"/>
            <a:ext cx="914400" cy="914400"/>
          </a:xfrm>
          <a:prstGeom prst="rect">
            <a:avLst/>
          </a:prstGeom>
        </p:spPr>
      </p:pic>
      <p:pic>
        <p:nvPicPr>
          <p:cNvPr id="13" name="Graphic 12" descr="Checkbox Checked with solid fill">
            <a:extLst>
              <a:ext uri="{FF2B5EF4-FFF2-40B4-BE49-F238E27FC236}">
                <a16:creationId xmlns:a16="http://schemas.microsoft.com/office/drawing/2014/main" id="{F2D17F96-950B-7BD4-3B91-1C2E0EC06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5977" y="4234054"/>
            <a:ext cx="914400" cy="914400"/>
          </a:xfrm>
          <a:prstGeom prst="rect">
            <a:avLst/>
          </a:prstGeom>
        </p:spPr>
      </p:pic>
      <p:pic>
        <p:nvPicPr>
          <p:cNvPr id="14" name="Graphic 13" descr="Checkbox Checked with solid fill">
            <a:extLst>
              <a:ext uri="{FF2B5EF4-FFF2-40B4-BE49-F238E27FC236}">
                <a16:creationId xmlns:a16="http://schemas.microsoft.com/office/drawing/2014/main" id="{ABDC7F4C-56CE-91D6-46E4-EC2BE26F7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5438" y="4937507"/>
            <a:ext cx="914400" cy="914400"/>
          </a:xfrm>
          <a:prstGeom prst="rect">
            <a:avLst/>
          </a:prstGeom>
        </p:spPr>
      </p:pic>
      <p:pic>
        <p:nvPicPr>
          <p:cNvPr id="15" name="Graphic 14" descr="Checkbox Checked with solid fill">
            <a:extLst>
              <a:ext uri="{FF2B5EF4-FFF2-40B4-BE49-F238E27FC236}">
                <a16:creationId xmlns:a16="http://schemas.microsoft.com/office/drawing/2014/main" id="{A438BE54-CE0E-0488-32E9-0DA677890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961" y="56233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1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2ACE-8D80-42B7-98B4-2BFD4243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0" y="574040"/>
            <a:ext cx="8605080" cy="865188"/>
          </a:xfrm>
        </p:spPr>
        <p:txBody>
          <a:bodyPr anchor="ctr">
            <a:normAutofit/>
          </a:bodyPr>
          <a:lstStyle/>
          <a:p>
            <a:r>
              <a:rPr lang="en-GB" sz="3200" b="1" dirty="0"/>
              <a:t>Auditory Scene Analysis (ASA)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C8910F-00A7-4EB2-AAFE-A90821B9C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1722097"/>
            <a:ext cx="8604251" cy="411933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GB" sz="2400" i="1" dirty="0"/>
              <a:t>“Auditory scene analysis is the process by which the auditory system separates the individual sounds in natural-world situations…” </a:t>
            </a:r>
            <a:br>
              <a:rPr lang="en-GB" sz="2400" i="1" dirty="0"/>
            </a:br>
            <a:r>
              <a:rPr lang="en-GB" sz="1600" i="1" dirty="0"/>
              <a:t>(Bregman, 1990, MIT Press)</a:t>
            </a:r>
            <a:endParaRPr lang="de-DE" sz="2400" i="1" dirty="0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91B4FE1D-A8A6-4874-3F30-98C8DF91747F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2013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C84651-2981-48F5-9741-33EBD3C9E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E7F43-BC50-40DE-A752-2B5EF70B4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1701800"/>
            <a:ext cx="8604251" cy="4464049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000" dirty="0">
                <a:solidFill>
                  <a:srgbClr val="222222"/>
                </a:solidFill>
                <a:latin typeface="Merriweather Sans" pitchFamily="2" charset="0"/>
              </a:rPr>
              <a:t>Hake, R., Bürgel, M., Nguyen, N.K. , Greasley, A., </a:t>
            </a:r>
            <a:r>
              <a:rPr lang="en-GB" sz="2000" dirty="0" err="1">
                <a:solidFill>
                  <a:srgbClr val="222222"/>
                </a:solidFill>
                <a:latin typeface="Merriweather Sans" pitchFamily="2" charset="0"/>
              </a:rPr>
              <a:t>Müllensiefen</a:t>
            </a:r>
            <a:r>
              <a:rPr lang="en-GB" sz="2000" dirty="0">
                <a:solidFill>
                  <a:srgbClr val="222222"/>
                </a:solidFill>
                <a:latin typeface="Merriweather Sans" pitchFamily="2" charset="0"/>
              </a:rPr>
              <a:t>, D. &amp; Siedenburg, K. (2023). </a:t>
            </a:r>
            <a:r>
              <a:rPr lang="en-GB" sz="2000" i="1" dirty="0">
                <a:solidFill>
                  <a:srgbClr val="222222"/>
                </a:solidFill>
                <a:latin typeface="Merriweather Sans" pitchFamily="2" charset="0"/>
              </a:rPr>
              <a:t>Development of an adaptive test of musical scene analysis abilities for normal-hearing and hearing-impaired listeners. </a:t>
            </a:r>
            <a:r>
              <a:rPr lang="en-GB" sz="2000" dirty="0">
                <a:solidFill>
                  <a:srgbClr val="222222"/>
                </a:solidFill>
                <a:latin typeface="Merriweather Sans" pitchFamily="2" charset="0"/>
              </a:rPr>
              <a:t>Behavioural Research Methods (2023). https://doi.org/10.3758/s13428-023-02279-y</a:t>
            </a: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E04771B9-E56C-5664-CF2B-7B94F88AC840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445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30BC-B699-480A-902E-A4B9B7F92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348" y="2034244"/>
            <a:ext cx="3996444" cy="1469814"/>
          </a:xfrm>
        </p:spPr>
        <p:txBody>
          <a:bodyPr vert="horz" lIns="0" tIns="0" rIns="0" bIns="0" rtlCol="0" anchor="t" anchorCtr="0">
            <a:norm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400" kern="1200" spc="3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Thank you for your attention!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23681B-5379-4DD6-9464-7A287444CA23}"/>
              </a:ext>
            </a:extLst>
          </p:cNvPr>
          <p:cNvSpPr txBox="1">
            <a:spLocks/>
          </p:cNvSpPr>
          <p:nvPr/>
        </p:nvSpPr>
        <p:spPr>
          <a:xfrm>
            <a:off x="339348" y="4356734"/>
            <a:ext cx="4968550" cy="115267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50" baseline="0">
                <a:solidFill>
                  <a:srgbClr val="005D9F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1800" kern="1200" spc="3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98892A-1247-45E0-89D8-EF7F8690EF94}"/>
              </a:ext>
            </a:extLst>
          </p:cNvPr>
          <p:cNvSpPr txBox="1">
            <a:spLocks/>
          </p:cNvSpPr>
          <p:nvPr/>
        </p:nvSpPr>
        <p:spPr>
          <a:xfrm>
            <a:off x="8436261" y="5275180"/>
            <a:ext cx="7992888" cy="14698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 kern="1200" spc="8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Questions?</a:t>
            </a:r>
          </a:p>
        </p:txBody>
      </p:sp>
      <p:pic>
        <p:nvPicPr>
          <p:cNvPr id="4" name="Picture 3" descr="A picture containing outdoor, yellow, nature&#10;&#10;Description automatically generated">
            <a:extLst>
              <a:ext uri="{FF2B5EF4-FFF2-40B4-BE49-F238E27FC236}">
                <a16:creationId xmlns:a16="http://schemas.microsoft.com/office/drawing/2014/main" id="{7290857C-6756-4F17-B395-8494597A7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0"/>
            <a:ext cx="788886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8BF0C1-5EA0-8272-9FD9-5DF893D6FFCF}"/>
              </a:ext>
            </a:extLst>
          </p:cNvPr>
          <p:cNvSpPr txBox="1"/>
          <p:nvPr/>
        </p:nvSpPr>
        <p:spPr>
          <a:xfrm>
            <a:off x="279355" y="5844637"/>
            <a:ext cx="8216900" cy="678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200" spc="3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e-mail:</a:t>
            </a:r>
            <a:br>
              <a:rPr lang="en-US" sz="1800" kern="1200" spc="3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1800" kern="1200" spc="3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robin.hake@uni-oldenburg.de</a:t>
            </a: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5F6CED5-067C-F71A-9C32-21E02115A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18" y="446185"/>
            <a:ext cx="1982952" cy="14036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692AD7-7389-C8DE-9FC9-57DA71BC9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23" y="1558738"/>
            <a:ext cx="4286250" cy="4286250"/>
          </a:xfrm>
          <a:prstGeom prst="rect">
            <a:avLst/>
          </a:prstGeom>
        </p:spPr>
      </p:pic>
      <p:sp>
        <p:nvSpPr>
          <p:cNvPr id="7" name="Textfeld 13">
            <a:extLst>
              <a:ext uri="{FF2B5EF4-FFF2-40B4-BE49-F238E27FC236}">
                <a16:creationId xmlns:a16="http://schemas.microsoft.com/office/drawing/2014/main" id="{D033B8BF-99E4-EEC7-FF09-ACD587414E2D}"/>
              </a:ext>
            </a:extLst>
          </p:cNvPr>
          <p:cNvSpPr txBox="1"/>
          <p:nvPr/>
        </p:nvSpPr>
        <p:spPr>
          <a:xfrm>
            <a:off x="6617141" y="5479228"/>
            <a:ext cx="3638240" cy="373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pc="30" dirty="0"/>
              <a:t>https://github.com/rhake14/MSA </a:t>
            </a:r>
          </a:p>
        </p:txBody>
      </p:sp>
      <p:sp>
        <p:nvSpPr>
          <p:cNvPr id="8" name="Textfeld 13">
            <a:extLst>
              <a:ext uri="{FF2B5EF4-FFF2-40B4-BE49-F238E27FC236}">
                <a16:creationId xmlns:a16="http://schemas.microsoft.com/office/drawing/2014/main" id="{5B445C34-7E54-C0BB-C286-C01FF85A7D8D}"/>
              </a:ext>
            </a:extLst>
          </p:cNvPr>
          <p:cNvSpPr txBox="1"/>
          <p:nvPr/>
        </p:nvSpPr>
        <p:spPr>
          <a:xfrm>
            <a:off x="7177223" y="1572593"/>
            <a:ext cx="2586990" cy="373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b="1" spc="30" dirty="0"/>
              <a:t>MSA </a:t>
            </a:r>
            <a:r>
              <a:rPr lang="de-DE" b="1" spc="30" dirty="0" err="1"/>
              <a:t>is</a:t>
            </a:r>
            <a:r>
              <a:rPr lang="de-DE" b="1" spc="30" dirty="0"/>
              <a:t> </a:t>
            </a:r>
            <a:r>
              <a:rPr lang="de-DE" b="1" spc="30" dirty="0" err="1"/>
              <a:t>now</a:t>
            </a:r>
            <a:r>
              <a:rPr lang="de-DE" b="1" spc="30" dirty="0"/>
              <a:t> </a:t>
            </a:r>
            <a:r>
              <a:rPr lang="de-DE" b="1" spc="30" dirty="0" err="1"/>
              <a:t>available</a:t>
            </a:r>
            <a:endParaRPr lang="de-DE" b="1" spc="30" dirty="0"/>
          </a:p>
        </p:txBody>
      </p:sp>
    </p:spTree>
    <p:extLst>
      <p:ext uri="{BB962C8B-B14F-4D97-AF65-F5344CB8AC3E}">
        <p14:creationId xmlns:p14="http://schemas.microsoft.com/office/powerpoint/2010/main" val="1924651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B83A-5108-4D05-95AF-4E22B5F82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References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44A0C-D4B3-4365-BB8C-F1E31B60A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100" dirty="0">
                <a:effectLst/>
              </a:rPr>
              <a:t>Bittner, R., </a:t>
            </a:r>
            <a:r>
              <a:rPr lang="en-GB" sz="1100" dirty="0" err="1">
                <a:effectLst/>
              </a:rPr>
              <a:t>Salamon</a:t>
            </a:r>
            <a:r>
              <a:rPr lang="en-GB" sz="1100" dirty="0">
                <a:effectLst/>
              </a:rPr>
              <a:t>, J., Tierney, M., </a:t>
            </a:r>
            <a:r>
              <a:rPr lang="en-GB" sz="1100" dirty="0" err="1">
                <a:effectLst/>
              </a:rPr>
              <a:t>Mauch</a:t>
            </a:r>
            <a:r>
              <a:rPr lang="en-GB" sz="1100" dirty="0">
                <a:effectLst/>
              </a:rPr>
              <a:t>, M., </a:t>
            </a:r>
            <a:r>
              <a:rPr lang="en-GB" sz="1100" dirty="0" err="1">
                <a:effectLst/>
              </a:rPr>
              <a:t>Cannam</a:t>
            </a:r>
            <a:r>
              <a:rPr lang="en-GB" sz="1100" dirty="0">
                <a:effectLst/>
              </a:rPr>
              <a:t>, C., &amp; Bello, J. P. (2014). </a:t>
            </a:r>
            <a:r>
              <a:rPr lang="en-GB" sz="1100" dirty="0" err="1">
                <a:effectLst/>
              </a:rPr>
              <a:t>MedleyDB</a:t>
            </a:r>
            <a:r>
              <a:rPr lang="en-GB" sz="1100" dirty="0">
                <a:effectLst/>
              </a:rPr>
              <a:t>: A Multitrack Dataset for Annotation-Intensive MIR Research. In 15th International Society for Music Information Retrieval Conference, Taipei, Taiwan.</a:t>
            </a:r>
          </a:p>
          <a:p>
            <a:pPr marL="0" indent="0">
              <a:buNone/>
            </a:pPr>
            <a:r>
              <a:rPr lang="en-GB" sz="1100" dirty="0">
                <a:effectLst/>
              </a:rPr>
              <a:t>Bittner, R., Wilkins, J., Yip, H., &amp; Bello, J. (2016). </a:t>
            </a:r>
            <a:r>
              <a:rPr lang="en-GB" sz="1100" dirty="0" err="1">
                <a:effectLst/>
              </a:rPr>
              <a:t>MedleyDB</a:t>
            </a:r>
            <a:r>
              <a:rPr lang="en-GB" sz="1100" dirty="0">
                <a:effectLst/>
              </a:rPr>
              <a:t> 2.0: New Data and a System for Sustainable Data Collection. International Conference on Music Information Retrieval (ISMIR-16), New York, NY, USA.</a:t>
            </a:r>
          </a:p>
          <a:p>
            <a:pPr marL="0" indent="0">
              <a:buNone/>
            </a:pPr>
            <a:r>
              <a:rPr lang="en-GB" sz="1100" dirty="0">
                <a:effectLst/>
              </a:rPr>
              <a:t>Bregman, A. (1990). Auditory Scene Analysis. Cambridge, MA: MIT Press.</a:t>
            </a:r>
          </a:p>
          <a:p>
            <a:pPr marL="0" indent="0">
              <a:buNone/>
            </a:pPr>
            <a:r>
              <a:rPr lang="en-GB" sz="1100" dirty="0">
                <a:effectLst/>
              </a:rPr>
              <a:t>Cramer, E. M., &amp; Huggins, W. H. (1958). Creation of Pitch through Binaural Interaction. Journal of the Acoustical Society of America. </a:t>
            </a:r>
            <a:r>
              <a:rPr lang="en-GB" sz="1100" dirty="0">
                <a:effectLst/>
                <a:hlinkClick r:id="rId3"/>
              </a:rPr>
              <a:t>https://doi.org/10.1121/1.1909628</a:t>
            </a:r>
            <a:endParaRPr lang="en-GB" sz="1100" dirty="0">
              <a:effectLst/>
            </a:endParaRPr>
          </a:p>
          <a:p>
            <a:pPr marL="0" indent="0">
              <a:buNone/>
            </a:pPr>
            <a:r>
              <a:rPr lang="en-GB" sz="1100" dirty="0"/>
              <a:t>Coffey, E. B. J., </a:t>
            </a:r>
            <a:r>
              <a:rPr lang="en-GB" sz="1100" dirty="0" err="1"/>
              <a:t>Mogilever</a:t>
            </a:r>
            <a:r>
              <a:rPr lang="en-GB" sz="1100" dirty="0"/>
              <a:t>, N. B., &amp; </a:t>
            </a:r>
            <a:r>
              <a:rPr lang="en-GB" sz="1100" dirty="0" err="1"/>
              <a:t>Zatorre</a:t>
            </a:r>
            <a:r>
              <a:rPr lang="en-GB" sz="1100" dirty="0"/>
              <a:t>, R. J. (2017). Speech-in-noise perception in musicians: A review. Hearing Research, 352, 49–69. https://doi.org/10.1016/j.heares.2017.02.006</a:t>
            </a:r>
          </a:p>
          <a:p>
            <a:pPr marL="0" indent="0">
              <a:buNone/>
            </a:pPr>
            <a:r>
              <a:rPr lang="en-GB" sz="1100" dirty="0" err="1">
                <a:effectLst/>
              </a:rPr>
              <a:t>Emiroglu</a:t>
            </a:r>
            <a:r>
              <a:rPr lang="en-GB" sz="1100" dirty="0">
                <a:effectLst/>
              </a:rPr>
              <a:t>, S., &amp; </a:t>
            </a:r>
            <a:r>
              <a:rPr lang="en-GB" sz="1100" dirty="0" err="1">
                <a:effectLst/>
              </a:rPr>
              <a:t>Kollmeier</a:t>
            </a:r>
            <a:r>
              <a:rPr lang="en-GB" sz="1100" dirty="0">
                <a:effectLst/>
              </a:rPr>
              <a:t>, B. (2008). Timbre discrimination in normal-hearing and hearing-impaired listeners under different noise conditions. Brain Research, 1220, 199–207. </a:t>
            </a:r>
            <a:r>
              <a:rPr lang="en-GB" sz="1100" dirty="0">
                <a:effectLst/>
                <a:hlinkClick r:id="rId4"/>
              </a:rPr>
              <a:t>https://doi.org/10.1016/j.brainres.2007.08.067</a:t>
            </a:r>
            <a:endParaRPr lang="en-GB" sz="1100" dirty="0">
              <a:effectLst/>
            </a:endParaRPr>
          </a:p>
          <a:p>
            <a:pPr marL="0" indent="0">
              <a:buNone/>
            </a:pPr>
            <a:r>
              <a:rPr lang="en-GB" sz="1100" dirty="0">
                <a:effectLst/>
              </a:rPr>
              <a:t>Fisher, G. G., Chacon, M., &amp; Chaffee, D. S. (2019). Theories of cognitive aging and work. In B. B. </a:t>
            </a:r>
            <a:r>
              <a:rPr lang="en-GB" sz="1100" dirty="0" err="1">
                <a:effectLst/>
              </a:rPr>
              <a:t>Baltes</a:t>
            </a:r>
            <a:r>
              <a:rPr lang="en-GB" sz="1100" dirty="0">
                <a:effectLst/>
              </a:rPr>
              <a:t>, C. W. Rudolph, &amp; H. </a:t>
            </a:r>
            <a:r>
              <a:rPr lang="en-GB" sz="1100" dirty="0" err="1">
                <a:effectLst/>
              </a:rPr>
              <a:t>Zacher</a:t>
            </a:r>
            <a:r>
              <a:rPr lang="en-GB" sz="1100" dirty="0">
                <a:effectLst/>
              </a:rPr>
              <a:t> (Eds.), Work Across the Lifespan (pp. 17–45). Academic Press. https://doi.org/10.1016/B978-0-12-812756-8.00002-4</a:t>
            </a:r>
          </a:p>
          <a:p>
            <a:pPr marL="0" indent="0">
              <a:buNone/>
            </a:pPr>
            <a:r>
              <a:rPr lang="en-GB" sz="1100" dirty="0">
                <a:effectLst/>
              </a:rPr>
              <a:t>Garami, L., Chow, R., </a:t>
            </a:r>
            <a:r>
              <a:rPr lang="en-GB" sz="1100" dirty="0" err="1">
                <a:effectLst/>
              </a:rPr>
              <a:t>Fakuade</a:t>
            </a:r>
            <a:r>
              <a:rPr lang="en-GB" sz="1100" dirty="0">
                <a:effectLst/>
              </a:rPr>
              <a:t>, A., Swaminathan, S., &amp; Alain, C. (2020). Orienting Attention to Auditory and Visual Short-term Memory: The Roles of Age, Hearing Loss, and Cognitive Status. Experimental Aging Research, 46(1), 22–38. </a:t>
            </a:r>
            <a:r>
              <a:rPr lang="en-GB" sz="1100" dirty="0">
                <a:effectLst/>
                <a:hlinkClick r:id="rId5"/>
              </a:rPr>
              <a:t>https://doi.org/10.1080/0361073X.2019.1693008</a:t>
            </a:r>
            <a:endParaRPr lang="en-GB" sz="1100" dirty="0">
              <a:effectLst/>
            </a:endParaRPr>
          </a:p>
          <a:p>
            <a:pPr marL="0" indent="0">
              <a:buNone/>
            </a:pPr>
            <a:r>
              <a:rPr lang="en-GB" sz="1100" dirty="0" err="1">
                <a:effectLst/>
              </a:rPr>
              <a:t>Goossens</a:t>
            </a:r>
            <a:r>
              <a:rPr lang="en-GB" sz="1100" dirty="0">
                <a:effectLst/>
              </a:rPr>
              <a:t>, T., Vercammen, C., </a:t>
            </a:r>
            <a:r>
              <a:rPr lang="en-GB" sz="1100" dirty="0" err="1">
                <a:effectLst/>
              </a:rPr>
              <a:t>Wouters</a:t>
            </a:r>
            <a:r>
              <a:rPr lang="en-GB" sz="1100" dirty="0">
                <a:effectLst/>
              </a:rPr>
              <a:t>, J., &amp; van </a:t>
            </a:r>
            <a:r>
              <a:rPr lang="en-GB" sz="1100" dirty="0" err="1">
                <a:effectLst/>
              </a:rPr>
              <a:t>Wieringen</a:t>
            </a:r>
            <a:r>
              <a:rPr lang="en-GB" sz="1100" dirty="0">
                <a:effectLst/>
              </a:rPr>
              <a:t>, A. (2017). Masked speech perception across the adult lifespan: Impact of age and hearing impairment. Hearing Research, 344, 109–124. </a:t>
            </a:r>
            <a:r>
              <a:rPr lang="en-GB" sz="1100" dirty="0">
                <a:effectLst/>
                <a:hlinkClick r:id="rId6"/>
              </a:rPr>
              <a:t>https://doi.org/10.1016/j.heares.2016.11.004</a:t>
            </a:r>
            <a:endParaRPr lang="en-GB" sz="11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550A-6239-4462-9D09-42D02345AE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597650"/>
            <a:ext cx="731837" cy="2508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1CA8B-1F88-41D7-9766-1D38CC3DFDFA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2EF5C6B5-D4B1-AC86-1433-737E33951DCB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15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B83A-5108-4D05-95AF-4E22B5F82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References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44A0C-D4B3-4365-BB8C-F1E31B60A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100" dirty="0">
                <a:effectLst/>
              </a:rPr>
              <a:t>Gordon-</a:t>
            </a:r>
            <a:r>
              <a:rPr lang="en-GB" sz="1100" dirty="0" err="1">
                <a:effectLst/>
              </a:rPr>
              <a:t>Salant</a:t>
            </a:r>
            <a:r>
              <a:rPr lang="en-GB" sz="1100" dirty="0">
                <a:effectLst/>
              </a:rPr>
              <a:t>, S., &amp; Cole, S. S., (2016). Effects of Age and Working Memory Capacity on Speech Recognition Performance in Noise Among Listeners With Normal Hearing. Ear Hear, 37(5):593-602. </a:t>
            </a:r>
            <a:r>
              <a:rPr lang="en-GB" sz="1100" dirty="0" err="1">
                <a:effectLst/>
              </a:rPr>
              <a:t>doi</a:t>
            </a:r>
            <a:r>
              <a:rPr lang="en-GB" sz="1100" dirty="0">
                <a:effectLst/>
              </a:rPr>
              <a:t>: 10.1097/AUD.0000000000000316</a:t>
            </a:r>
          </a:p>
          <a:p>
            <a:pPr marL="0" indent="0">
              <a:buNone/>
            </a:pPr>
            <a:r>
              <a:rPr lang="en-GB" sz="1100" dirty="0">
                <a:effectLst/>
              </a:rPr>
              <a:t>Gordon-</a:t>
            </a:r>
            <a:r>
              <a:rPr lang="en-GB" sz="1100" dirty="0" err="1">
                <a:effectLst/>
              </a:rPr>
              <a:t>Salant</a:t>
            </a:r>
            <a:r>
              <a:rPr lang="en-GB" sz="1100" dirty="0">
                <a:effectLst/>
              </a:rPr>
              <a:t>, S., Shader, M. J., &amp; Wingfield, A. (2020). Age-related changes in speech understanding: Peripheral versus cognitive influences. In K. S. Helfer, E. L. Bartlett, A. N. Popper, &amp; R. R. Fay (Eds.), Aging and Hearing: Causes and Consequences (pp. 199–230). Springer International Publishing. https://doi.org/10.1007/978-3-030-16073-9_8</a:t>
            </a:r>
          </a:p>
          <a:p>
            <a:pPr marL="0" indent="0">
              <a:buNone/>
            </a:pPr>
            <a:r>
              <a:rPr lang="en-GB" sz="1100" dirty="0">
                <a:effectLst/>
              </a:rPr>
              <a:t>Harrison, P. M. C., Collins, T., &amp; </a:t>
            </a:r>
            <a:r>
              <a:rPr lang="en-GB" sz="1100" dirty="0" err="1">
                <a:effectLst/>
              </a:rPr>
              <a:t>Müllensiefen</a:t>
            </a:r>
            <a:r>
              <a:rPr lang="en-GB" sz="1100" dirty="0">
                <a:effectLst/>
              </a:rPr>
              <a:t>, D. (2017). Applying modern psychometric techniques to melodic discrimination testing: Item response theory, computerised adaptive testing, and automatic item generation. </a:t>
            </a:r>
            <a:r>
              <a:rPr lang="en-GB" sz="1100" i="1" dirty="0">
                <a:effectLst/>
              </a:rPr>
              <a:t>Scientific Reports</a:t>
            </a:r>
            <a:r>
              <a:rPr lang="en-GB" sz="1100" dirty="0">
                <a:effectLst/>
              </a:rPr>
              <a:t>, </a:t>
            </a:r>
            <a:r>
              <a:rPr lang="en-GB" sz="1100" i="1" dirty="0">
                <a:effectLst/>
              </a:rPr>
              <a:t>7</a:t>
            </a:r>
            <a:r>
              <a:rPr lang="en-GB" sz="1100" dirty="0">
                <a:effectLst/>
              </a:rPr>
              <a:t>(1), 1–18. </a:t>
            </a:r>
            <a:r>
              <a:rPr lang="en-GB" sz="1100" dirty="0">
                <a:effectLst/>
                <a:hlinkClick r:id="rId3"/>
              </a:rPr>
              <a:t>https://doi.org/10.1038/s41598-017-03586-z</a:t>
            </a:r>
            <a:endParaRPr lang="en-GB" sz="1100" dirty="0">
              <a:effectLst/>
            </a:endParaRPr>
          </a:p>
          <a:p>
            <a:pPr marL="0" indent="0">
              <a:buNone/>
            </a:pPr>
            <a:r>
              <a:rPr lang="en-GB" sz="1100" dirty="0" err="1">
                <a:effectLst/>
              </a:rPr>
              <a:t>Herholz</a:t>
            </a:r>
            <a:r>
              <a:rPr lang="en-GB" sz="1100" dirty="0">
                <a:effectLst/>
              </a:rPr>
              <a:t>, S. C., and </a:t>
            </a:r>
            <a:r>
              <a:rPr lang="en-GB" sz="1100" dirty="0" err="1">
                <a:effectLst/>
              </a:rPr>
              <a:t>Zatorre</a:t>
            </a:r>
            <a:r>
              <a:rPr lang="en-GB" sz="1100" dirty="0">
                <a:effectLst/>
              </a:rPr>
              <a:t>, R. J. (2012). “Musical training as a framework for brain plasticity: </a:t>
            </a:r>
            <a:r>
              <a:rPr lang="en-GB" sz="1100" dirty="0" err="1">
                <a:effectLst/>
              </a:rPr>
              <a:t>Behavior</a:t>
            </a:r>
            <a:r>
              <a:rPr lang="en-GB" sz="1100" dirty="0">
                <a:effectLst/>
              </a:rPr>
              <a:t>, function, and structure,” Neuron 76(3), 486–502.</a:t>
            </a:r>
          </a:p>
          <a:p>
            <a:pPr marL="0" indent="0">
              <a:buNone/>
            </a:pPr>
            <a:r>
              <a:rPr lang="en-GB" sz="1100" dirty="0" err="1">
                <a:effectLst/>
              </a:rPr>
              <a:t>Kirchberger</a:t>
            </a:r>
            <a:r>
              <a:rPr lang="en-GB" sz="1100" dirty="0">
                <a:effectLst/>
              </a:rPr>
              <a:t>, M. J., &amp; Russo, F. A. (2015). Development of the adaptive music perception test. Ear and Hearing, 36(2), 217–228. https://doi.org/10.1097/AUD.0000000000000112</a:t>
            </a:r>
          </a:p>
          <a:p>
            <a:pPr marL="0" indent="0">
              <a:buNone/>
            </a:pPr>
            <a:r>
              <a:rPr lang="en-GB" sz="1100" dirty="0" err="1">
                <a:effectLst/>
              </a:rPr>
              <a:t>Larrouy</a:t>
            </a:r>
            <a:r>
              <a:rPr lang="en-GB" sz="1100" dirty="0">
                <a:effectLst/>
              </a:rPr>
              <a:t>-Maestri, P., Harrison, P. M. C., &amp; </a:t>
            </a:r>
            <a:r>
              <a:rPr lang="en-GB" sz="1100" dirty="0" err="1">
                <a:effectLst/>
              </a:rPr>
              <a:t>Müllensiefen</a:t>
            </a:r>
            <a:r>
              <a:rPr lang="en-GB" sz="1100" dirty="0">
                <a:effectLst/>
              </a:rPr>
              <a:t>, D. (2019). The mistuning perception test: A new measurement instrument. </a:t>
            </a:r>
            <a:r>
              <a:rPr lang="en-GB" sz="1100" dirty="0" err="1">
                <a:effectLst/>
              </a:rPr>
              <a:t>Behavior</a:t>
            </a:r>
            <a:r>
              <a:rPr lang="en-GB" sz="1100" dirty="0">
                <a:effectLst/>
              </a:rPr>
              <a:t> Research Methods, 51(2), 663–675. </a:t>
            </a:r>
            <a:r>
              <a:rPr lang="en-GB" sz="1100" dirty="0">
                <a:effectLst/>
                <a:hlinkClick r:id="rId4"/>
              </a:rPr>
              <a:t>https://doi.org/10.3758/s13428-019-01225-1</a:t>
            </a:r>
            <a:endParaRPr lang="en-GB" sz="1100" dirty="0">
              <a:effectLst/>
            </a:endParaRPr>
          </a:p>
          <a:p>
            <a:pPr marL="0" indent="0">
              <a:buNone/>
            </a:pPr>
            <a:r>
              <a:rPr lang="en-GB" sz="1100" dirty="0">
                <a:effectLst/>
              </a:rPr>
              <a:t>Liberman, M. C., &amp; </a:t>
            </a:r>
            <a:r>
              <a:rPr lang="en-GB" sz="1100" dirty="0" err="1">
                <a:effectLst/>
              </a:rPr>
              <a:t>Kujawa</a:t>
            </a:r>
            <a:r>
              <a:rPr lang="en-GB" sz="1100" dirty="0">
                <a:effectLst/>
              </a:rPr>
              <a:t>, S. G. (2017). Cochlear </a:t>
            </a:r>
            <a:r>
              <a:rPr lang="en-GB" sz="1100" dirty="0" err="1">
                <a:effectLst/>
              </a:rPr>
              <a:t>synaptopathy</a:t>
            </a:r>
            <a:r>
              <a:rPr lang="en-GB" sz="1100" dirty="0">
                <a:effectLst/>
              </a:rPr>
              <a:t> in acquired sensorineural hearing loss: Manifestations and mechanisms. Hearing Research, 349, 138–147. https://doi.org/10.1016/j.heares.2017.01.003</a:t>
            </a:r>
          </a:p>
          <a:p>
            <a:pPr marL="0" indent="0">
              <a:buNone/>
            </a:pPr>
            <a:r>
              <a:rPr lang="en-GB" sz="1100" dirty="0">
                <a:effectLst/>
              </a:rPr>
              <a:t>Madsen, S. M. K., </a:t>
            </a:r>
            <a:r>
              <a:rPr lang="en-GB" sz="1100" dirty="0" err="1">
                <a:effectLst/>
              </a:rPr>
              <a:t>Marschall</a:t>
            </a:r>
            <a:r>
              <a:rPr lang="en-GB" sz="1100" dirty="0">
                <a:effectLst/>
              </a:rPr>
              <a:t>, M., Dau, T., &amp; </a:t>
            </a:r>
            <a:r>
              <a:rPr lang="en-GB" sz="1100" dirty="0" err="1">
                <a:effectLst/>
              </a:rPr>
              <a:t>Oxenham</a:t>
            </a:r>
            <a:r>
              <a:rPr lang="en-GB" sz="1100" dirty="0">
                <a:effectLst/>
              </a:rPr>
              <a:t>, A. J. (2019). Speech perception is similar for musicians and non-musicians across a wide range of conditions. Scientific Reports, 9(1), 1–10. </a:t>
            </a:r>
            <a:r>
              <a:rPr lang="en-GB" sz="1100" dirty="0">
                <a:effectLst/>
                <a:hlinkClick r:id="rId5"/>
              </a:rPr>
              <a:t>https://doi.org/10.1038/s41598-019-46728-1</a:t>
            </a:r>
            <a:endParaRPr lang="en-GB" sz="110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550A-6239-4462-9D09-42D02345AE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597650"/>
            <a:ext cx="731837" cy="2508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1CA8B-1F88-41D7-9766-1D38CC3DFDFA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7B07EE97-369C-975F-3ED7-1F6520BC2776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64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B83A-5108-4D05-95AF-4E22B5F82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References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44A0C-D4B3-4365-BB8C-F1E31B60A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100" dirty="0">
                <a:effectLst/>
              </a:rPr>
              <a:t>McKay, C. M. (2021). No Evidence That Music Training Benefits Speech Perception in Hearing-Impaired Listeners: A Systematic Review. Trends in Hearing, 25, 233121652098567. https://doi.org/10.1177/2331216520985678</a:t>
            </a:r>
          </a:p>
          <a:p>
            <a:pPr marL="0" indent="0">
              <a:buNone/>
            </a:pPr>
            <a:r>
              <a:rPr lang="en-GB" sz="1100" dirty="0">
                <a:effectLst/>
              </a:rPr>
              <a:t>Milne, A. E., Bianco, R., Poole, K. C., Zhao, S., </a:t>
            </a:r>
            <a:r>
              <a:rPr lang="en-GB" sz="1100" dirty="0" err="1">
                <a:effectLst/>
              </a:rPr>
              <a:t>Billig</a:t>
            </a:r>
            <a:r>
              <a:rPr lang="en-GB" sz="1100" dirty="0">
                <a:effectLst/>
              </a:rPr>
              <a:t>, A. J., Chait, M., &amp; Milne </a:t>
            </a:r>
            <a:r>
              <a:rPr lang="en-GB" sz="1100" dirty="0" err="1">
                <a:effectLst/>
              </a:rPr>
              <a:t>amilne</a:t>
            </a:r>
            <a:r>
              <a:rPr lang="en-GB" sz="1100" dirty="0">
                <a:effectLst/>
              </a:rPr>
              <a:t>, A. (2020). An online headphone screening test based on dichotic pitch. </a:t>
            </a:r>
            <a:r>
              <a:rPr lang="en-GB" sz="1100" i="1" dirty="0" err="1">
                <a:effectLst/>
              </a:rPr>
              <a:t>BioRxiv</a:t>
            </a:r>
            <a:r>
              <a:rPr lang="en-GB" sz="1100" dirty="0">
                <a:effectLst/>
              </a:rPr>
              <a:t>, 1–31. </a:t>
            </a:r>
            <a:r>
              <a:rPr lang="en-GB" sz="1100" dirty="0">
                <a:effectLst/>
                <a:hlinkClick r:id="rId3"/>
              </a:rPr>
              <a:t>https://doi.org/10.1101/2020.07.21.214395</a:t>
            </a:r>
            <a:endParaRPr lang="en-GB" sz="1100" dirty="0">
              <a:effectLst/>
            </a:endParaRPr>
          </a:p>
          <a:p>
            <a:pPr marL="0" indent="0">
              <a:buNone/>
            </a:pPr>
            <a:r>
              <a:rPr lang="en-GB" sz="1100" dirty="0" err="1">
                <a:effectLst/>
              </a:rPr>
              <a:t>Müllensiefen</a:t>
            </a:r>
            <a:r>
              <a:rPr lang="en-GB" sz="1100" dirty="0">
                <a:effectLst/>
              </a:rPr>
              <a:t>, D., Gingras, B., </a:t>
            </a:r>
            <a:r>
              <a:rPr lang="en-GB" sz="1100" dirty="0" err="1">
                <a:effectLst/>
              </a:rPr>
              <a:t>Musil</a:t>
            </a:r>
            <a:r>
              <a:rPr lang="en-GB" sz="1100" dirty="0">
                <a:effectLst/>
              </a:rPr>
              <a:t>, J., &amp; Stewart, L. (2014). The musicality of non-musicians: an index for assessing musical sophistication in the general population. </a:t>
            </a:r>
            <a:r>
              <a:rPr lang="en-GB" sz="1100" dirty="0" err="1">
                <a:effectLst/>
              </a:rPr>
              <a:t>PloS</a:t>
            </a:r>
            <a:r>
              <a:rPr lang="en-GB" sz="1100" dirty="0">
                <a:effectLst/>
              </a:rPr>
              <a:t> one, 9(2), e89642.</a:t>
            </a:r>
          </a:p>
          <a:p>
            <a:pPr marL="0" indent="0">
              <a:buNone/>
            </a:pPr>
            <a:r>
              <a:rPr lang="en-GB" sz="1100" dirty="0" err="1">
                <a:effectLst/>
              </a:rPr>
              <a:t>Ouda</a:t>
            </a:r>
            <a:r>
              <a:rPr lang="en-GB" sz="1100" dirty="0">
                <a:effectLst/>
              </a:rPr>
              <a:t>, L., Profant, O., &amp; </a:t>
            </a:r>
            <a:r>
              <a:rPr lang="en-GB" sz="1100" dirty="0" err="1">
                <a:effectLst/>
              </a:rPr>
              <a:t>Syka</a:t>
            </a:r>
            <a:r>
              <a:rPr lang="en-GB" sz="1100" dirty="0">
                <a:effectLst/>
              </a:rPr>
              <a:t>, J. (2015). Age-related changes in the central auditory system. Cell Tissue Research, 361(1), 337–358. https://doi.org/10.1007/s00441-014-2107-x</a:t>
            </a:r>
          </a:p>
          <a:p>
            <a:pPr marL="0" indent="0">
              <a:buNone/>
            </a:pPr>
            <a:r>
              <a:rPr lang="en-GB" sz="1100" dirty="0" err="1">
                <a:effectLst/>
              </a:rPr>
              <a:t>Pressnitzer</a:t>
            </a:r>
            <a:r>
              <a:rPr lang="en-GB" sz="1100" dirty="0">
                <a:effectLst/>
              </a:rPr>
              <a:t>, D. (2011). Auditory scene analysis: the sweet music of ambiguity. </a:t>
            </a:r>
            <a:r>
              <a:rPr lang="en-GB" sz="1100" i="1" dirty="0">
                <a:effectLst/>
              </a:rPr>
              <a:t>Frontiers in Human Neuroscience</a:t>
            </a:r>
            <a:r>
              <a:rPr lang="en-GB" sz="1100" dirty="0">
                <a:effectLst/>
              </a:rPr>
              <a:t>, </a:t>
            </a:r>
            <a:r>
              <a:rPr lang="en-GB" sz="1100" i="1" dirty="0">
                <a:effectLst/>
              </a:rPr>
              <a:t>5</a:t>
            </a:r>
            <a:r>
              <a:rPr lang="en-GB" sz="1100" dirty="0">
                <a:effectLst/>
              </a:rPr>
              <a:t>(October 2015). </a:t>
            </a:r>
            <a:r>
              <a:rPr lang="en-GB" sz="1100" dirty="0">
                <a:effectLst/>
                <a:hlinkClick r:id="rId4"/>
              </a:rPr>
              <a:t>https://doi.org/10.3389/fnhum.2011.00158</a:t>
            </a:r>
            <a:endParaRPr lang="en-GB" sz="1100" dirty="0">
              <a:effectLst/>
            </a:endParaRPr>
          </a:p>
          <a:p>
            <a:pPr marL="0" indent="0">
              <a:buNone/>
            </a:pPr>
            <a:r>
              <a:rPr lang="en-GB" sz="1100" dirty="0">
                <a:effectLst/>
              </a:rPr>
              <a:t>Siedenburg, K., </a:t>
            </a:r>
            <a:r>
              <a:rPr lang="en-GB" sz="1100" dirty="0" err="1">
                <a:effectLst/>
              </a:rPr>
              <a:t>Röttges</a:t>
            </a:r>
            <a:r>
              <a:rPr lang="en-GB" sz="1100" dirty="0">
                <a:effectLst/>
              </a:rPr>
              <a:t>, S., Wagener, K. C., &amp; Hohmann, V. (2020). Can You Hear Out the Melody? Testing Musical Scene Perception in Young Normal-Hearing and Older Hearing-Impaired Listeners. Trends in Hearing, 24. </a:t>
            </a:r>
            <a:r>
              <a:rPr lang="en-GB" sz="1100" dirty="0">
                <a:effectLst/>
                <a:hlinkClick r:id="rId5"/>
              </a:rPr>
              <a:t>https://doi.org/10.1177/2331216520945826</a:t>
            </a:r>
            <a:endParaRPr lang="en-GB" sz="1100" dirty="0">
              <a:effectLst/>
            </a:endParaRPr>
          </a:p>
          <a:p>
            <a:pPr marL="0" indent="0">
              <a:buNone/>
            </a:pPr>
            <a:r>
              <a:rPr lang="en-GB" sz="1100" dirty="0" err="1">
                <a:effectLst/>
              </a:rPr>
              <a:t>Talamini</a:t>
            </a:r>
            <a:r>
              <a:rPr lang="en-GB" sz="1100" dirty="0">
                <a:effectLst/>
              </a:rPr>
              <a:t>, F., </a:t>
            </a:r>
            <a:r>
              <a:rPr lang="en-GB" sz="1100" dirty="0" err="1">
                <a:effectLst/>
              </a:rPr>
              <a:t>Altoe</a:t>
            </a:r>
            <a:r>
              <a:rPr lang="en-GB" sz="1100" dirty="0">
                <a:effectLst/>
              </a:rPr>
              <a:t>, G., </a:t>
            </a:r>
            <a:r>
              <a:rPr lang="en-GB" sz="1100" dirty="0" err="1">
                <a:effectLst/>
              </a:rPr>
              <a:t>Carretti</a:t>
            </a:r>
            <a:r>
              <a:rPr lang="en-GB" sz="1100" dirty="0">
                <a:effectLst/>
              </a:rPr>
              <a:t>, B., and Grassi, M. (2017). “Musicians have better memory than nonmusicians: A meta-analysis,” </a:t>
            </a:r>
            <a:r>
              <a:rPr lang="en-GB" sz="1100" dirty="0" err="1">
                <a:effectLst/>
              </a:rPr>
              <a:t>PLoS</a:t>
            </a:r>
            <a:r>
              <a:rPr lang="en-GB" sz="1100" dirty="0">
                <a:effectLst/>
              </a:rPr>
              <a:t> One 12(10), e0186773</a:t>
            </a:r>
          </a:p>
          <a:p>
            <a:pPr marL="0" indent="0">
              <a:buNone/>
            </a:pPr>
            <a:r>
              <a:rPr lang="en-GB" sz="1100" dirty="0">
                <a:effectLst/>
              </a:rPr>
              <a:t>Vinay, Sandhya, &amp; Moore, B. C. J. (2020). Effect of age, test frequency and level on thresholds for the TEN(HL) test for people with normal hearing. International Journal of Audiology, 59(12), 915–920. </a:t>
            </a:r>
            <a:r>
              <a:rPr lang="en-GB" sz="1100" dirty="0">
                <a:effectLst/>
                <a:hlinkClick r:id="rId6"/>
              </a:rPr>
              <a:t>https://doi.org/10.1080/14992027.2020.1783584</a:t>
            </a:r>
            <a:endParaRPr lang="en-GB" sz="110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550A-6239-4462-9D09-42D02345AE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597650"/>
            <a:ext cx="731837" cy="2508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1CA8B-1F88-41D7-9766-1D38CC3DFDFA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0C009908-3101-1E7F-57EF-B3713BF0CEEA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940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B83A-5108-4D05-95AF-4E22B5F82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References 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44A0C-D4B3-4365-BB8C-F1E31B60A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100" dirty="0">
                <a:effectLst/>
              </a:rPr>
              <a:t>von Berg, M., Steffens, J., </a:t>
            </a:r>
            <a:r>
              <a:rPr lang="en-GB" sz="1100" dirty="0" err="1">
                <a:effectLst/>
              </a:rPr>
              <a:t>Weinzierl</a:t>
            </a:r>
            <a:r>
              <a:rPr lang="en-GB" sz="1100" dirty="0">
                <a:effectLst/>
              </a:rPr>
              <a:t>, S., &amp; </a:t>
            </a:r>
            <a:r>
              <a:rPr lang="en-GB" sz="1100" dirty="0" err="1">
                <a:effectLst/>
              </a:rPr>
              <a:t>Müllensiefen</a:t>
            </a:r>
            <a:r>
              <a:rPr lang="en-GB" sz="1100" dirty="0">
                <a:effectLst/>
              </a:rPr>
              <a:t>, D. (2021). Assessing room acoustic listening expertise. The Journal of the Acoustical Society of America 150(4), 2539–2548. </a:t>
            </a:r>
            <a:r>
              <a:rPr lang="en-GB" sz="1100" dirty="0">
                <a:effectLst/>
                <a:hlinkClick r:id="rId3"/>
              </a:rPr>
              <a:t>https://doi.org/10.1121/10.0006574</a:t>
            </a:r>
            <a:r>
              <a:rPr lang="en-GB" sz="1100" dirty="0">
                <a:effectLst/>
              </a:rPr>
              <a:t>. </a:t>
            </a:r>
          </a:p>
          <a:p>
            <a:pPr marL="0" indent="0">
              <a:buNone/>
            </a:pPr>
            <a:r>
              <a:rPr lang="en-GB" sz="1100" dirty="0">
                <a:effectLst/>
              </a:rPr>
              <a:t>Weiss, G. L., </a:t>
            </a:r>
            <a:r>
              <a:rPr lang="en-GB" sz="1100" dirty="0" err="1">
                <a:effectLst/>
              </a:rPr>
              <a:t>Saklofske</a:t>
            </a:r>
            <a:r>
              <a:rPr lang="en-GB" sz="1100" dirty="0">
                <a:effectLst/>
              </a:rPr>
              <a:t>, H. D., </a:t>
            </a:r>
            <a:r>
              <a:rPr lang="en-GB" sz="1100" dirty="0" err="1">
                <a:effectLst/>
              </a:rPr>
              <a:t>Holdnack</a:t>
            </a:r>
            <a:r>
              <a:rPr lang="en-GB" sz="1100" dirty="0">
                <a:effectLst/>
              </a:rPr>
              <a:t>, A. J., &amp; </a:t>
            </a:r>
            <a:r>
              <a:rPr lang="en-GB" sz="1100" dirty="0" err="1">
                <a:effectLst/>
              </a:rPr>
              <a:t>Prifitera</a:t>
            </a:r>
            <a:r>
              <a:rPr lang="en-GB" sz="1100" dirty="0">
                <a:effectLst/>
              </a:rPr>
              <a:t>, A. (2016). WISC-V assessment and interpretation. Elsevier. https:// </a:t>
            </a:r>
            <a:r>
              <a:rPr lang="en-GB" sz="1100" dirty="0" err="1">
                <a:effectLst/>
              </a:rPr>
              <a:t>doi</a:t>
            </a:r>
            <a:r>
              <a:rPr lang="en-GB" sz="1100" dirty="0">
                <a:effectLst/>
              </a:rPr>
              <a:t>. org/ 10. 1016/ C2012-0- 00415-2</a:t>
            </a:r>
          </a:p>
          <a:p>
            <a:pPr marL="0" indent="0">
              <a:buNone/>
            </a:pPr>
            <a:r>
              <a:rPr lang="en-GB" sz="1100" dirty="0" err="1">
                <a:effectLst/>
              </a:rPr>
              <a:t>Zendel</a:t>
            </a:r>
            <a:r>
              <a:rPr lang="en-GB" sz="1100" dirty="0">
                <a:effectLst/>
              </a:rPr>
              <a:t>, B. R., &amp; Alain, C. (2012). Musicians experience less age-related decline in central auditory processing. Psychology and aging, 27(2), 410–417. https://doi.org/10.1037/a0024816</a:t>
            </a:r>
          </a:p>
          <a:p>
            <a:pPr marL="0" indent="0">
              <a:buNone/>
            </a:pPr>
            <a:endParaRPr lang="en-GB" sz="11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5550A-6239-4462-9D09-42D02345AE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597650"/>
            <a:ext cx="731837" cy="2508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1CA8B-1F88-41D7-9766-1D38CC3DFDFA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0C009908-3101-1E7F-57EF-B3713BF0CEEA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02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2ACE-8D80-42B7-98B4-2BFD4243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0" y="574040"/>
            <a:ext cx="8605080" cy="865188"/>
          </a:xfrm>
        </p:spPr>
        <p:txBody>
          <a:bodyPr anchor="ctr">
            <a:normAutofit/>
          </a:bodyPr>
          <a:lstStyle/>
          <a:p>
            <a:r>
              <a:rPr lang="en-GB" sz="3200" b="1" dirty="0"/>
              <a:t>Auditory Scene Analysis (ASA)</a:t>
            </a: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91B4FE1D-A8A6-4874-3F30-98C8DF91747F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0F181D-D894-C611-6163-04E8B2E94C29}"/>
              </a:ext>
            </a:extLst>
          </p:cNvPr>
          <p:cNvGrpSpPr/>
          <p:nvPr/>
        </p:nvGrpSpPr>
        <p:grpSpPr>
          <a:xfrm rot="2866770">
            <a:off x="9697619" y="3560178"/>
            <a:ext cx="758979" cy="416237"/>
            <a:chOff x="1945926" y="-228603"/>
            <a:chExt cx="4577908" cy="2410384"/>
          </a:xfrm>
        </p:grpSpPr>
        <p:pic>
          <p:nvPicPr>
            <p:cNvPr id="22" name="Picture 21" descr="A group of musical instruments&#10;&#10;Description automatically generated">
              <a:extLst>
                <a:ext uri="{FF2B5EF4-FFF2-40B4-BE49-F238E27FC236}">
                  <a16:creationId xmlns:a16="http://schemas.microsoft.com/office/drawing/2014/main" id="{1B02A65C-2657-8C73-D244-FF7ADDB58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3" t="2488" r="17014" b="69736"/>
            <a:stretch/>
          </p:blipFill>
          <p:spPr>
            <a:xfrm rot="1652976">
              <a:off x="1945926" y="-228603"/>
              <a:ext cx="4577908" cy="185916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79C3DE-CF4F-28CD-DBA4-28A22BB70F76}"/>
                </a:ext>
              </a:extLst>
            </p:cNvPr>
            <p:cNvSpPr/>
            <p:nvPr/>
          </p:nvSpPr>
          <p:spPr>
            <a:xfrm rot="1615817">
              <a:off x="4348332" y="1827389"/>
              <a:ext cx="1458711" cy="354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GB" spc="30" dirty="0" err="1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E45D82-A386-36A8-B7A1-11412423C7A5}"/>
              </a:ext>
            </a:extLst>
          </p:cNvPr>
          <p:cNvGrpSpPr/>
          <p:nvPr/>
        </p:nvGrpSpPr>
        <p:grpSpPr>
          <a:xfrm>
            <a:off x="1623960" y="202124"/>
            <a:ext cx="10212440" cy="6490776"/>
            <a:chOff x="2264500" y="1801702"/>
            <a:chExt cx="8099258" cy="4628147"/>
          </a:xfrm>
        </p:grpSpPr>
        <p:pic>
          <p:nvPicPr>
            <p:cNvPr id="4" name="Picture 3" descr="A person playing a violin&#10;&#10;Description automatically generated">
              <a:extLst>
                <a:ext uri="{FF2B5EF4-FFF2-40B4-BE49-F238E27FC236}">
                  <a16:creationId xmlns:a16="http://schemas.microsoft.com/office/drawing/2014/main" id="{F8F794DC-430A-9BDD-E5BF-6CF2A0CF8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500" y="1801702"/>
              <a:ext cx="8099258" cy="4628147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B29E34F-8CD3-4F46-84B7-007CD56ABFC7}"/>
                </a:ext>
              </a:extLst>
            </p:cNvPr>
            <p:cNvSpPr/>
            <p:nvPr/>
          </p:nvSpPr>
          <p:spPr>
            <a:xfrm>
              <a:off x="5114925" y="2409406"/>
              <a:ext cx="414338" cy="5242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GB" spc="30" dirty="0" err="1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4F7A861-29DC-A077-8EF5-A804A7BF4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357" y="1095068"/>
            <a:ext cx="558177" cy="56330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93A065E-6008-EFEC-3A92-5749FBE831BE}"/>
              </a:ext>
            </a:extLst>
          </p:cNvPr>
          <p:cNvSpPr/>
          <p:nvPr/>
        </p:nvSpPr>
        <p:spPr>
          <a:xfrm>
            <a:off x="8216900" y="586740"/>
            <a:ext cx="1069331" cy="1496060"/>
          </a:xfrm>
          <a:prstGeom prst="ellipse">
            <a:avLst/>
          </a:prstGeom>
          <a:solidFill>
            <a:srgbClr val="E9E9E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pic>
        <p:nvPicPr>
          <p:cNvPr id="14" name="Graphic 13" descr="Lightbulb with solid fill">
            <a:extLst>
              <a:ext uri="{FF2B5EF4-FFF2-40B4-BE49-F238E27FC236}">
                <a16:creationId xmlns:a16="http://schemas.microsoft.com/office/drawing/2014/main" id="{7250BEA5-BFF1-5AC8-899C-752F38BCA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1962" y="737184"/>
            <a:ext cx="1244016" cy="1244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088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2ACE-8D80-42B7-98B4-2BFD4243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0" y="574040"/>
            <a:ext cx="8605080" cy="865188"/>
          </a:xfrm>
        </p:spPr>
        <p:txBody>
          <a:bodyPr anchor="ctr">
            <a:normAutofit/>
          </a:bodyPr>
          <a:lstStyle/>
          <a:p>
            <a:r>
              <a:rPr lang="en-GB" sz="3200" b="1" dirty="0"/>
              <a:t>Auditory Scene Analysis (ASA)</a:t>
            </a: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91B4FE1D-A8A6-4874-3F30-98C8DF91747F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0F181D-D894-C611-6163-04E8B2E94C29}"/>
              </a:ext>
            </a:extLst>
          </p:cNvPr>
          <p:cNvGrpSpPr/>
          <p:nvPr/>
        </p:nvGrpSpPr>
        <p:grpSpPr>
          <a:xfrm rot="2866770">
            <a:off x="9697619" y="3560178"/>
            <a:ext cx="758979" cy="416237"/>
            <a:chOff x="1945926" y="-228603"/>
            <a:chExt cx="4577908" cy="2410384"/>
          </a:xfrm>
        </p:grpSpPr>
        <p:pic>
          <p:nvPicPr>
            <p:cNvPr id="22" name="Picture 21" descr="A group of musical instruments&#10;&#10;Description automatically generated">
              <a:extLst>
                <a:ext uri="{FF2B5EF4-FFF2-40B4-BE49-F238E27FC236}">
                  <a16:creationId xmlns:a16="http://schemas.microsoft.com/office/drawing/2014/main" id="{1B02A65C-2657-8C73-D244-FF7ADDB58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3" t="2488" r="17014" b="69736"/>
            <a:stretch/>
          </p:blipFill>
          <p:spPr>
            <a:xfrm rot="1652976">
              <a:off x="1945926" y="-228603"/>
              <a:ext cx="4577908" cy="185916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79C3DE-CF4F-28CD-DBA4-28A22BB70F76}"/>
                </a:ext>
              </a:extLst>
            </p:cNvPr>
            <p:cNvSpPr/>
            <p:nvPr/>
          </p:nvSpPr>
          <p:spPr>
            <a:xfrm rot="1615817">
              <a:off x="4348332" y="1827389"/>
              <a:ext cx="1458711" cy="354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GB" spc="30" dirty="0" err="1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E45D82-A386-36A8-B7A1-11412423C7A5}"/>
              </a:ext>
            </a:extLst>
          </p:cNvPr>
          <p:cNvGrpSpPr/>
          <p:nvPr/>
        </p:nvGrpSpPr>
        <p:grpSpPr>
          <a:xfrm>
            <a:off x="1623960" y="202124"/>
            <a:ext cx="10212440" cy="6490776"/>
            <a:chOff x="2264500" y="1801702"/>
            <a:chExt cx="8099258" cy="4628147"/>
          </a:xfrm>
        </p:grpSpPr>
        <p:pic>
          <p:nvPicPr>
            <p:cNvPr id="4" name="Picture 3" descr="A person playing a violin&#10;&#10;Description automatically generated">
              <a:extLst>
                <a:ext uri="{FF2B5EF4-FFF2-40B4-BE49-F238E27FC236}">
                  <a16:creationId xmlns:a16="http://schemas.microsoft.com/office/drawing/2014/main" id="{F8F794DC-430A-9BDD-E5BF-6CF2A0CF8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500" y="1801702"/>
              <a:ext cx="8099258" cy="4628147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B29E34F-8CD3-4F46-84B7-007CD56ABFC7}"/>
                </a:ext>
              </a:extLst>
            </p:cNvPr>
            <p:cNvSpPr/>
            <p:nvPr/>
          </p:nvSpPr>
          <p:spPr>
            <a:xfrm>
              <a:off x="4991559" y="2338445"/>
              <a:ext cx="634541" cy="585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lang="en-GB" spc="30" dirty="0" err="1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5A9B778-B03D-E063-5CC7-9043F99522A1}"/>
              </a:ext>
            </a:extLst>
          </p:cNvPr>
          <p:cNvSpPr/>
          <p:nvPr/>
        </p:nvSpPr>
        <p:spPr>
          <a:xfrm>
            <a:off x="8216900" y="586740"/>
            <a:ext cx="1069331" cy="1496060"/>
          </a:xfrm>
          <a:prstGeom prst="ellipse">
            <a:avLst/>
          </a:prstGeom>
          <a:solidFill>
            <a:srgbClr val="E9E9E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pic>
        <p:nvPicPr>
          <p:cNvPr id="14" name="Graphic 13" descr="Question Mark with solid fill">
            <a:extLst>
              <a:ext uri="{FF2B5EF4-FFF2-40B4-BE49-F238E27FC236}">
                <a16:creationId xmlns:a16="http://schemas.microsoft.com/office/drawing/2014/main" id="{1B4474ED-C487-D4EB-C3B6-26486C7E64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30747" y="678408"/>
            <a:ext cx="1241636" cy="13810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341F31-C5B5-B9EB-8971-FADB1808AB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2357" y="1095068"/>
            <a:ext cx="558177" cy="5633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A40A9C-84BA-B821-BDCB-BBD9EC9110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8694" y="2006600"/>
            <a:ext cx="3797629" cy="4498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702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C8910F-00A7-4EB2-AAFE-A90821B9C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0" y="2046514"/>
            <a:ext cx="8604251" cy="4119336"/>
          </a:xfrm>
        </p:spPr>
        <p:txBody>
          <a:bodyPr anchor="t"/>
          <a:lstStyle/>
          <a:p>
            <a:pPr marL="0" indent="0" algn="ctr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800" b="1" dirty="0"/>
              <a:t>The objective: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the establishment of an </a:t>
            </a:r>
            <a:r>
              <a:rPr lang="en-GB" sz="2000" b="1" dirty="0"/>
              <a:t>adaptive</a:t>
            </a:r>
            <a:r>
              <a:rPr lang="en-GB" sz="2000" dirty="0"/>
              <a:t> and </a:t>
            </a:r>
            <a:r>
              <a:rPr lang="en-GB" sz="2000" b="1" dirty="0"/>
              <a:t>ecologically valid computer-driven</a:t>
            </a:r>
            <a:r>
              <a:rPr lang="en-GB" sz="2000" dirty="0"/>
              <a:t> measurement instrument, which is suitable for </a:t>
            </a:r>
            <a:r>
              <a:rPr lang="en-GB" sz="2000" b="1" dirty="0"/>
              <a:t>measuring musical ASA abilities </a:t>
            </a:r>
            <a:r>
              <a:rPr lang="en-GB" sz="2000" dirty="0"/>
              <a:t>of individuals with a </a:t>
            </a:r>
            <a:r>
              <a:rPr lang="en-GB" sz="2000" b="1" dirty="0"/>
              <a:t>wide range of abilities</a:t>
            </a:r>
            <a:r>
              <a:rPr lang="en-GB" sz="2000" dirty="0"/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that is, for normal-hearing and hearing-impaired individuals.</a:t>
            </a: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91B4FE1D-A8A6-4874-3F30-98C8DF91747F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4A83AAC-D85A-6183-67FA-D95506BCC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920" y="574040"/>
            <a:ext cx="8605080" cy="865188"/>
          </a:xfrm>
        </p:spPr>
        <p:txBody>
          <a:bodyPr anchor="ctr">
            <a:normAutofit/>
          </a:bodyPr>
          <a:lstStyle/>
          <a:p>
            <a:r>
              <a:rPr lang="en-GB" sz="3200" b="1" dirty="0"/>
              <a:t>Auditory Scene Analysis (ASA)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9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65DE19B-9825-4512-AED8-F5A73F4C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The Procedure</a:t>
            </a:r>
            <a:endParaRPr lang="en-GB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555175C-5096-4D30-81A7-67D34BCD6ADF}"/>
              </a:ext>
            </a:extLst>
          </p:cNvPr>
          <p:cNvSpPr txBox="1">
            <a:spLocks/>
          </p:cNvSpPr>
          <p:nvPr/>
        </p:nvSpPr>
        <p:spPr>
          <a:xfrm>
            <a:off x="2062921" y="862174"/>
            <a:ext cx="8605080" cy="438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7A31A291-CA26-4CEE-AA29-7BCE6AB6E22D}"/>
              </a:ext>
            </a:extLst>
          </p:cNvPr>
          <p:cNvCxnSpPr>
            <a:cxnSpLocks/>
          </p:cNvCxnSpPr>
          <p:nvPr/>
        </p:nvCxnSpPr>
        <p:spPr>
          <a:xfrm>
            <a:off x="2050221" y="144919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4" name="Picture 263">
            <a:extLst>
              <a:ext uri="{FF2B5EF4-FFF2-40B4-BE49-F238E27FC236}">
                <a16:creationId xmlns:a16="http://schemas.microsoft.com/office/drawing/2014/main" id="{2F0AF9D9-3949-4C32-3B8F-468B108C4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689" y="2443302"/>
            <a:ext cx="9383496" cy="3198705"/>
          </a:xfrm>
          <a:prstGeom prst="rect">
            <a:avLst/>
          </a:prstGeom>
        </p:spPr>
      </p:pic>
      <p:sp>
        <p:nvSpPr>
          <p:cNvPr id="265" name="Title 11">
            <a:extLst>
              <a:ext uri="{FF2B5EF4-FFF2-40B4-BE49-F238E27FC236}">
                <a16:creationId xmlns:a16="http://schemas.microsoft.com/office/drawing/2014/main" id="{CAE4AC77-8BD8-5F50-CC0E-41B4E437D55D}"/>
              </a:ext>
            </a:extLst>
          </p:cNvPr>
          <p:cNvSpPr txBox="1">
            <a:spLocks/>
          </p:cNvSpPr>
          <p:nvPr/>
        </p:nvSpPr>
        <p:spPr>
          <a:xfrm>
            <a:off x="1907689" y="2075480"/>
            <a:ext cx="9383496" cy="43839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GB" sz="2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Musical Scene Analysis </a:t>
            </a:r>
            <a:r>
              <a:rPr lang="en-GB" sz="2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Test (MSA)</a:t>
            </a:r>
            <a:endParaRPr lang="en-GB" sz="1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55DDD6-A3E4-CBB3-5C73-044F56D91026}"/>
              </a:ext>
            </a:extLst>
          </p:cNvPr>
          <p:cNvSpPr/>
          <p:nvPr/>
        </p:nvSpPr>
        <p:spPr>
          <a:xfrm>
            <a:off x="-2197586" y="3200400"/>
            <a:ext cx="2026136" cy="2414942"/>
          </a:xfrm>
          <a:prstGeom prst="roundRect">
            <a:avLst/>
          </a:prstGeom>
          <a:noFill/>
          <a:ln w="76200">
            <a:solidFill>
              <a:srgbClr val="C60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84A8E5-5420-CB1F-3E41-F0848FFF0CF5}"/>
              </a:ext>
            </a:extLst>
          </p:cNvPr>
          <p:cNvSpPr/>
          <p:nvPr/>
        </p:nvSpPr>
        <p:spPr>
          <a:xfrm>
            <a:off x="6973084" y="7005484"/>
            <a:ext cx="4318101" cy="2414942"/>
          </a:xfrm>
          <a:prstGeom prst="roundRect">
            <a:avLst/>
          </a:prstGeom>
          <a:noFill/>
          <a:ln w="76200">
            <a:solidFill>
              <a:srgbClr val="C60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GB" spc="3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52D7D-EEFF-BAB5-1C5D-DD799776E57D}"/>
              </a:ext>
            </a:extLst>
          </p:cNvPr>
          <p:cNvSpPr txBox="1"/>
          <p:nvPr/>
        </p:nvSpPr>
        <p:spPr>
          <a:xfrm>
            <a:off x="5085567" y="5671234"/>
            <a:ext cx="6310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[Hake, </a:t>
            </a:r>
            <a:r>
              <a:rPr lang="de-DE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Bürgel, Nguyen, </a:t>
            </a:r>
            <a:r>
              <a:rPr lang="de-DE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Greasley</a:t>
            </a:r>
            <a:r>
              <a:rPr lang="de-DE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de-DE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Müllensiefen</a:t>
            </a:r>
            <a:r>
              <a:rPr lang="de-DE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&amp; Siedenburg</a:t>
            </a:r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2023; </a:t>
            </a:r>
            <a:r>
              <a:rPr lang="en-GB" sz="1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PsyArXiv</a:t>
            </a:r>
            <a:r>
              <a:rPr lang="en-GB" sz="1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pre-print]</a:t>
            </a:r>
            <a:endParaRPr lang="en-GB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1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0371 L 0.33633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77 -2.59259E-6 L 0.56537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25000" decel="2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00013 -0.5555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feld 28"/>
          <p:cNvSpPr txBox="1"/>
          <p:nvPr/>
        </p:nvSpPr>
        <p:spPr>
          <a:xfrm>
            <a:off x="6409330" y="3349452"/>
            <a:ext cx="1930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spc="50" dirty="0">
                <a:solidFill>
                  <a:schemeClr val="bg1"/>
                </a:solidFill>
              </a:rPr>
              <a:t>Anzahl der Instrumente in der Mischung</a:t>
            </a:r>
            <a:br>
              <a:rPr lang="en-GB" sz="1600" i="1" spc="50" dirty="0">
                <a:solidFill>
                  <a:schemeClr val="bg1"/>
                </a:solidFill>
              </a:rPr>
            </a:br>
            <a:endParaRPr lang="en-GB" spc="50" dirty="0">
              <a:solidFill>
                <a:schemeClr val="bg1"/>
              </a:solidFill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0237C66D-20E2-40A0-9528-4BE096A38313}"/>
              </a:ext>
            </a:extLst>
          </p:cNvPr>
          <p:cNvSpPr txBox="1">
            <a:spLocks/>
          </p:cNvSpPr>
          <p:nvPr/>
        </p:nvSpPr>
        <p:spPr>
          <a:xfrm>
            <a:off x="2062921" y="862174"/>
            <a:ext cx="8605080" cy="438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3600" b="1" dirty="0"/>
          </a:p>
        </p:txBody>
      </p: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BBDC32D0-6D26-4269-A0F7-BA42B3C5D565}"/>
              </a:ext>
            </a:extLst>
          </p:cNvPr>
          <p:cNvSpPr txBox="1">
            <a:spLocks/>
          </p:cNvSpPr>
          <p:nvPr/>
        </p:nvSpPr>
        <p:spPr>
          <a:xfrm>
            <a:off x="3333033" y="1467837"/>
            <a:ext cx="2233672" cy="3014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kern="1200" spc="3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500" indent="-1841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indent="-177800" algn="l" defTabSz="62865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600" b="1" i="1" dirty="0"/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F7EA6B6B-6272-4D83-BED2-D17CF49B08C6}"/>
              </a:ext>
            </a:extLst>
          </p:cNvPr>
          <p:cNvSpPr txBox="1">
            <a:spLocks/>
          </p:cNvSpPr>
          <p:nvPr/>
        </p:nvSpPr>
        <p:spPr>
          <a:xfrm>
            <a:off x="2062921" y="1506888"/>
            <a:ext cx="8836479" cy="729819"/>
          </a:xfrm>
          <a:prstGeom prst="rect">
            <a:avLst/>
          </a:prstGeom>
        </p:spPr>
        <p:txBody>
          <a:bodyPr/>
          <a:lstStyle>
            <a:lvl1pPr marL="225425" indent="-2254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500" indent="-1841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1778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850" indent="-177800" algn="l" defTabSz="62865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B6C5C-1425-4621-B61A-CA69D714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The Procedure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7166C-495D-4F74-9DA4-178D12AC3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921" y="1619592"/>
            <a:ext cx="8605080" cy="471200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200" dirty="0"/>
              <a:t>In order to tailor the difficulty of the test to participants with different abilities, the excerpts varied in terms of... </a:t>
            </a:r>
            <a:r>
              <a:rPr lang="de-DE" sz="2200" dirty="0"/>
              <a:t> </a:t>
            </a:r>
          </a:p>
          <a:p>
            <a:pPr marL="860425" lvl="1" indent="-457200">
              <a:buFont typeface="+mj-lt"/>
              <a:buAutoNum type="arabicParenBoth"/>
            </a:pPr>
            <a:r>
              <a:rPr lang="de-DE" sz="2200" dirty="0"/>
              <a:t>…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b="1" dirty="0" err="1"/>
              <a:t>choice</a:t>
            </a:r>
            <a:r>
              <a:rPr lang="de-DE" sz="2200" b="1" dirty="0"/>
              <a:t>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the</a:t>
            </a:r>
            <a:r>
              <a:rPr lang="de-DE" sz="2200" b="1" dirty="0"/>
              <a:t> </a:t>
            </a:r>
            <a:r>
              <a:rPr lang="de-DE" sz="2200" b="1" dirty="0" err="1"/>
              <a:t>target</a:t>
            </a:r>
            <a:r>
              <a:rPr lang="de-DE" sz="2200" b="1" dirty="0"/>
              <a:t> </a:t>
            </a:r>
            <a:r>
              <a:rPr lang="de-DE" sz="2200" b="1" dirty="0" err="1"/>
              <a:t>instrument</a:t>
            </a:r>
            <a:r>
              <a:rPr lang="de-DE" sz="2200" b="1" dirty="0"/>
              <a:t> </a:t>
            </a:r>
            <a:br>
              <a:rPr lang="de-DE" sz="2200" b="1" dirty="0"/>
            </a:br>
            <a:r>
              <a:rPr lang="de-DE" sz="2200" dirty="0"/>
              <a:t>(lead-</a:t>
            </a:r>
            <a:r>
              <a:rPr lang="de-DE" sz="2200" dirty="0" err="1"/>
              <a:t>voice</a:t>
            </a:r>
            <a:r>
              <a:rPr lang="de-DE" sz="2200" dirty="0"/>
              <a:t>, </a:t>
            </a:r>
            <a:r>
              <a:rPr lang="de-DE" sz="2200" dirty="0" err="1"/>
              <a:t>guitar</a:t>
            </a:r>
            <a:r>
              <a:rPr lang="de-DE" sz="2200" dirty="0"/>
              <a:t>, bass, piano)</a:t>
            </a:r>
          </a:p>
          <a:p>
            <a:pPr marL="860425" lvl="1" indent="-457200">
              <a:buFont typeface="+mj-lt"/>
              <a:buAutoNum type="arabicParenBoth"/>
            </a:pPr>
            <a:r>
              <a:rPr lang="de-DE" sz="2200" dirty="0"/>
              <a:t>… </a:t>
            </a:r>
            <a:r>
              <a:rPr lang="de-DE" sz="2200" b="1" dirty="0" err="1"/>
              <a:t>number</a:t>
            </a:r>
            <a:r>
              <a:rPr lang="de-DE" sz="2200" b="1" dirty="0"/>
              <a:t> </a:t>
            </a:r>
            <a:r>
              <a:rPr lang="de-DE" sz="2200" b="1" dirty="0" err="1"/>
              <a:t>of</a:t>
            </a:r>
            <a:r>
              <a:rPr lang="de-DE" sz="2200" b="1" dirty="0"/>
              <a:t> </a:t>
            </a:r>
            <a:r>
              <a:rPr lang="de-DE" sz="2200" b="1" dirty="0" err="1"/>
              <a:t>instruments</a:t>
            </a:r>
            <a:r>
              <a:rPr lang="de-DE" sz="2200" b="1" dirty="0"/>
              <a:t> in </a:t>
            </a:r>
            <a:r>
              <a:rPr lang="de-DE" sz="2200" b="1" dirty="0" err="1"/>
              <a:t>the</a:t>
            </a:r>
            <a:r>
              <a:rPr lang="de-DE" sz="2200" b="1" dirty="0"/>
              <a:t> </a:t>
            </a:r>
            <a:r>
              <a:rPr lang="de-DE" sz="2200" b="1" dirty="0" err="1"/>
              <a:t>mixture</a:t>
            </a:r>
            <a:r>
              <a:rPr lang="de-DE" sz="2200" b="1" dirty="0"/>
              <a:t> </a:t>
            </a:r>
            <a:br>
              <a:rPr lang="de-DE" sz="2200" b="1" dirty="0"/>
            </a:br>
            <a:r>
              <a:rPr lang="de-DE" sz="2200" dirty="0"/>
              <a:t>(3 vs. 6 </a:t>
            </a:r>
            <a:r>
              <a:rPr lang="de-DE" sz="2200" dirty="0" err="1"/>
              <a:t>instruments</a:t>
            </a:r>
            <a:r>
              <a:rPr lang="de-DE" sz="2200" dirty="0"/>
              <a:t>)</a:t>
            </a:r>
          </a:p>
          <a:p>
            <a:pPr marL="860425" lvl="1" indent="-457200">
              <a:buFont typeface="+mj-lt"/>
              <a:buAutoNum type="arabicParenBoth"/>
            </a:pPr>
            <a:r>
              <a:rPr lang="de-DE" sz="2200" dirty="0"/>
              <a:t>… </a:t>
            </a:r>
            <a:r>
              <a:rPr lang="de-DE" sz="2200" b="1" dirty="0" err="1"/>
              <a:t>level</a:t>
            </a:r>
            <a:r>
              <a:rPr lang="de-DE" sz="2200" b="1" dirty="0"/>
              <a:t> </a:t>
            </a:r>
            <a:r>
              <a:rPr lang="de-DE" sz="2200" b="1" dirty="0" err="1"/>
              <a:t>difference</a:t>
            </a:r>
            <a:r>
              <a:rPr lang="de-DE" sz="2200" dirty="0"/>
              <a:t> </a:t>
            </a:r>
            <a:r>
              <a:rPr lang="de-DE" sz="2200" dirty="0" err="1"/>
              <a:t>between</a:t>
            </a:r>
            <a:r>
              <a:rPr lang="de-DE" sz="2200" dirty="0"/>
              <a:t> </a:t>
            </a:r>
            <a:r>
              <a:rPr lang="de-DE" sz="2200" dirty="0" err="1"/>
              <a:t>target</a:t>
            </a:r>
            <a:r>
              <a:rPr lang="de-DE" sz="2200" dirty="0"/>
              <a:t> </a:t>
            </a:r>
            <a:r>
              <a:rPr lang="de-DE" sz="2200" dirty="0" err="1"/>
              <a:t>instrument</a:t>
            </a:r>
            <a:r>
              <a:rPr lang="de-DE" sz="2200" dirty="0"/>
              <a:t> and </a:t>
            </a:r>
            <a:r>
              <a:rPr lang="de-DE" sz="2200" dirty="0" err="1"/>
              <a:t>mixture</a:t>
            </a:r>
            <a:r>
              <a:rPr lang="de-DE" sz="2200" dirty="0"/>
              <a:t> (0, -5, -10, -15 dB)</a:t>
            </a:r>
          </a:p>
          <a:p>
            <a:pPr marL="342900" indent="-342900">
              <a:buFont typeface="+mj-lt"/>
              <a:buAutoNum type="arabicParenBoth"/>
            </a:pPr>
            <a:endParaRPr lang="de-DE" sz="2200" dirty="0"/>
          </a:p>
        </p:txBody>
      </p: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7A31A291-CA26-4CEE-AA29-7BCE6AB6E22D}"/>
              </a:ext>
            </a:extLst>
          </p:cNvPr>
          <p:cNvCxnSpPr>
            <a:cxnSpLocks/>
          </p:cNvCxnSpPr>
          <p:nvPr/>
        </p:nvCxnSpPr>
        <p:spPr>
          <a:xfrm>
            <a:off x="2050221" y="145554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015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65DE19B-9825-4512-AED8-F5A73F4C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/>
              <a:t>The Procedure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C8910F-00A7-4EB2-AAFE-A90821B9C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921" y="1585093"/>
            <a:ext cx="8605079" cy="4580757"/>
          </a:xfrm>
        </p:spPr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open-source database</a:t>
            </a:r>
            <a:r>
              <a:rPr lang="de-DE" sz="2400" dirty="0"/>
              <a:t> "</a:t>
            </a:r>
            <a:r>
              <a:rPr lang="de-DE" sz="2400" b="1" dirty="0" err="1"/>
              <a:t>MedleyDB</a:t>
            </a:r>
            <a:r>
              <a:rPr lang="de-DE" sz="2400" dirty="0"/>
              <a:t>" </a:t>
            </a:r>
            <a:r>
              <a:rPr lang="de-DE" sz="1400" i="1" dirty="0"/>
              <a:t>(</a:t>
            </a:r>
            <a:r>
              <a:rPr lang="de-DE" sz="1400" i="1" dirty="0" err="1"/>
              <a:t>see</a:t>
            </a:r>
            <a:r>
              <a:rPr lang="de-DE" sz="1400" i="1" dirty="0"/>
              <a:t> Bittner et al., 2014; 2016)</a:t>
            </a:r>
            <a:endParaRPr lang="de-DE" sz="2400" i="1" dirty="0"/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comprises recorded real-world multitrack music excerpts representing a range of popular music genres (e.g., classical, rock, jazz, pop, rap)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 total, 160 excerpts from 98 different songs were extracted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555175C-5096-4D30-81A7-67D34BCD6ADF}"/>
              </a:ext>
            </a:extLst>
          </p:cNvPr>
          <p:cNvSpPr txBox="1">
            <a:spLocks/>
          </p:cNvSpPr>
          <p:nvPr/>
        </p:nvSpPr>
        <p:spPr>
          <a:xfrm>
            <a:off x="2062921" y="862174"/>
            <a:ext cx="8605080" cy="438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/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7A31A291-CA26-4CEE-AA29-7BCE6AB6E22D}"/>
              </a:ext>
            </a:extLst>
          </p:cNvPr>
          <p:cNvCxnSpPr>
            <a:cxnSpLocks/>
          </p:cNvCxnSpPr>
          <p:nvPr/>
        </p:nvCxnSpPr>
        <p:spPr>
          <a:xfrm>
            <a:off x="2050221" y="1449194"/>
            <a:ext cx="486211" cy="0"/>
          </a:xfrm>
          <a:prstGeom prst="line">
            <a:avLst/>
          </a:prstGeom>
          <a:ln w="57150">
            <a:solidFill>
              <a:srgbClr val="003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4429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6|1.6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6|1.6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.4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Rückblick">
  <a:themeElements>
    <a:clrScheme name="Rückblic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st123">
  <a:themeElements>
    <a:clrScheme name="Rückblic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123" id="{702D7E96-C4E5-466F-B7AE-09822227DD44}" vid="{2E7F4CFF-5754-41BF-A616-4E9E57169D14}"/>
    </a:ext>
  </a:extLst>
</a:theme>
</file>

<file path=ppt/theme/theme3.xml><?xml version="1.0" encoding="utf-8"?>
<a:theme xmlns:a="http://schemas.openxmlformats.org/drawingml/2006/main" name="1_Rückblick">
  <a:themeElements>
    <a:clrScheme name="Rückblic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UoO2020_University-of-Oldenburg">
  <a:themeElements>
    <a:clrScheme name="Benutzerdefiniert 6">
      <a:dk1>
        <a:sysClr val="windowText" lastClr="000000"/>
      </a:dk1>
      <a:lt1>
        <a:sysClr val="window" lastClr="FFFFFF"/>
      </a:lt1>
      <a:dk2>
        <a:srgbClr val="003F6B"/>
      </a:dk2>
      <a:lt2>
        <a:srgbClr val="A5A5A5"/>
      </a:lt2>
      <a:accent1>
        <a:srgbClr val="004F9F"/>
      </a:accent1>
      <a:accent2>
        <a:srgbClr val="00ABDA"/>
      </a:accent2>
      <a:accent3>
        <a:srgbClr val="5BC5F2"/>
      </a:accent3>
      <a:accent4>
        <a:srgbClr val="A1DAF8"/>
      </a:accent4>
      <a:accent5>
        <a:srgbClr val="00786B"/>
      </a:accent5>
      <a:accent6>
        <a:srgbClr val="D53D0E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lnSpc>
            <a:spcPct val="110000"/>
          </a:lnSpc>
          <a:defRPr spc="3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10000"/>
          </a:lnSpc>
          <a:defRPr spc="30" dirty="0" err="1" smtClean="0"/>
        </a:defPPr>
      </a:lstStyle>
    </a:txDef>
  </a:objectDefaults>
  <a:extraClrSchemeLst/>
  <a:custClrLst>
    <a:custClr name="Grün 1">
      <a:srgbClr val="00786B"/>
    </a:custClr>
    <a:custClr name="Grün 2">
      <a:srgbClr val="00A97A"/>
    </a:custClr>
    <a:custClr name="Grün 3">
      <a:srgbClr val="95C11F"/>
    </a:custClr>
    <a:custClr name="Grün 4">
      <a:srgbClr val="C8D300"/>
    </a:custClr>
    <a:custClr name="Orange 1">
      <a:srgbClr val="D53D0E"/>
    </a:custClr>
    <a:custClr name="Orange 2">
      <a:srgbClr val="EE7203"/>
    </a:custClr>
    <a:custClr name="Orange 3">
      <a:srgbClr val="F39200"/>
    </a:custClr>
    <a:custClr name="Orange 4">
      <a:srgbClr val="FDC300"/>
    </a:custClr>
  </a:custClrLst>
  <a:extLst>
    <a:ext uri="{05A4C25C-085E-4340-85A3-A5531E510DB2}">
      <thm15:themeFamily xmlns:thm15="http://schemas.microsoft.com/office/thememl/2012/main" name="UoO2020_University-of-Oldenburg" id="{73A56564-0583-4636-87F4-1E56BB24FB34}" vid="{013A4C35-343E-4772-9144-0DC9FD303AC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0631FDF2C5F4C43B65096F707C48472" ma:contentTypeVersion="13" ma:contentTypeDescription="Ein neues Dokument erstellen." ma:contentTypeScope="" ma:versionID="3264c445f4fe68532560d4c6f4a6fb90">
  <xsd:schema xmlns:xsd="http://www.w3.org/2001/XMLSchema" xmlns:xs="http://www.w3.org/2001/XMLSchema" xmlns:p="http://schemas.microsoft.com/office/2006/metadata/properties" xmlns:ns3="54a73394-125a-4921-8af2-ee74a408aabd" xmlns:ns4="b59bb75d-5c4d-444e-8b5e-bd5a3b72799c" targetNamespace="http://schemas.microsoft.com/office/2006/metadata/properties" ma:root="true" ma:fieldsID="5ce4a17bf8b6e91bc7c2a139fce955a8" ns3:_="" ns4:_="">
    <xsd:import namespace="54a73394-125a-4921-8af2-ee74a408aabd"/>
    <xsd:import namespace="b59bb75d-5c4d-444e-8b5e-bd5a3b72799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a73394-125a-4921-8af2-ee74a408aa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bb75d-5c4d-444e-8b5e-bd5a3b7279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29BD63-D4F9-4A2D-BF3A-1DB4BDAC00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106224-4AB7-4349-BE3E-1A188E272C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a73394-125a-4921-8af2-ee74a408aabd"/>
    <ds:schemaRef ds:uri="b59bb75d-5c4d-444e-8b5e-bd5a3b7279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48B168-430D-4D31-BE2D-25D3550F94D8}">
  <ds:schemaRefs>
    <ds:schemaRef ds:uri="http://schemas.microsoft.com/office/2006/metadata/properties"/>
    <ds:schemaRef ds:uri="54a73394-125a-4921-8af2-ee74a408aabd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b59bb75d-5c4d-444e-8b5e-bd5a3b72799c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2519</Words>
  <Application>Microsoft Office PowerPoint</Application>
  <PresentationFormat>Widescreen</PresentationFormat>
  <Paragraphs>210</Paragraphs>
  <Slides>35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Arial</vt:lpstr>
      <vt:lpstr>Arial (Headings)</vt:lpstr>
      <vt:lpstr>Calibri</vt:lpstr>
      <vt:lpstr>Calibri Light</vt:lpstr>
      <vt:lpstr>Cambria</vt:lpstr>
      <vt:lpstr>Couture</vt:lpstr>
      <vt:lpstr>Merriweather Sans</vt:lpstr>
      <vt:lpstr>Montserrat</vt:lpstr>
      <vt:lpstr>Söhne</vt:lpstr>
      <vt:lpstr>Times New Roman</vt:lpstr>
      <vt:lpstr>Rückblick</vt:lpstr>
      <vt:lpstr>Test123</vt:lpstr>
      <vt:lpstr>1_Rückblick</vt:lpstr>
      <vt:lpstr>1_Office</vt:lpstr>
      <vt:lpstr>UoO2020_University-of-Oldenburg</vt:lpstr>
      <vt:lpstr>PowerPoint Presentation</vt:lpstr>
      <vt:lpstr>PowerPoint Presentation</vt:lpstr>
      <vt:lpstr>Auditory Scene Analysis (ASA)</vt:lpstr>
      <vt:lpstr>Auditory Scene Analysis (ASA)</vt:lpstr>
      <vt:lpstr>Auditory Scene Analysis (ASA)</vt:lpstr>
      <vt:lpstr>Auditory Scene Analysis (ASA)</vt:lpstr>
      <vt:lpstr>The Procedure</vt:lpstr>
      <vt:lpstr>The Procedure</vt:lpstr>
      <vt:lpstr>The Procedure</vt:lpstr>
      <vt:lpstr>PowerPoint Presentation</vt:lpstr>
      <vt:lpstr>PowerPoint Presentation</vt:lpstr>
      <vt:lpstr>Adaptive MSA test</vt:lpstr>
      <vt:lpstr>Adaptive MSA test</vt:lpstr>
      <vt:lpstr>Hands-on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Participants</vt:lpstr>
      <vt:lpstr>Results – MSA</vt:lpstr>
      <vt:lpstr>The adaptive MSA test</vt:lpstr>
      <vt:lpstr>THE MSA TEST</vt:lpstr>
      <vt:lpstr>Implications</vt:lpstr>
      <vt:lpstr>Thank you for your attention!</vt:lpstr>
      <vt:lpstr>References I</vt:lpstr>
      <vt:lpstr>References II</vt:lpstr>
      <vt:lpstr>References III</vt:lpstr>
      <vt:lpstr>References IV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Robin Hake</dc:creator>
  <cp:lastModifiedBy>Robin Hake</cp:lastModifiedBy>
  <cp:revision>796</cp:revision>
  <dcterms:created xsi:type="dcterms:W3CDTF">2020-09-17T06:32:17Z</dcterms:created>
  <dcterms:modified xsi:type="dcterms:W3CDTF">2023-12-07T11:25:20Z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0x01010000631FDF2C5F4C43B65096F707C48472</vt:lpwstr>
  </property>
</Properties>
</file>